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95.jpg" ContentType="image/jpg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6" r:id="rId1"/>
    <p:sldMasterId id="2147483858" r:id="rId2"/>
  </p:sldMasterIdLst>
  <p:notesMasterIdLst>
    <p:notesMasterId r:id="rId30"/>
  </p:notesMasterIdLst>
  <p:sldIdLst>
    <p:sldId id="956" r:id="rId3"/>
    <p:sldId id="1062" r:id="rId4"/>
    <p:sldId id="1075" r:id="rId5"/>
    <p:sldId id="1076" r:id="rId6"/>
    <p:sldId id="1079" r:id="rId7"/>
    <p:sldId id="1080" r:id="rId8"/>
    <p:sldId id="1078" r:id="rId9"/>
    <p:sldId id="1081" r:id="rId10"/>
    <p:sldId id="1082" r:id="rId11"/>
    <p:sldId id="1084" r:id="rId12"/>
    <p:sldId id="1068" r:id="rId13"/>
    <p:sldId id="1085" r:id="rId14"/>
    <p:sldId id="1086" r:id="rId15"/>
    <p:sldId id="1088" r:id="rId16"/>
    <p:sldId id="1087" r:id="rId17"/>
    <p:sldId id="1101" r:id="rId18"/>
    <p:sldId id="1090" r:id="rId19"/>
    <p:sldId id="1093" r:id="rId20"/>
    <p:sldId id="1094" r:id="rId21"/>
    <p:sldId id="1095" r:id="rId22"/>
    <p:sldId id="1092" r:id="rId23"/>
    <p:sldId id="1096" r:id="rId24"/>
    <p:sldId id="1097" r:id="rId25"/>
    <p:sldId id="1098" r:id="rId26"/>
    <p:sldId id="946" r:id="rId27"/>
    <p:sldId id="1099" r:id="rId28"/>
    <p:sldId id="1100" r:id="rId29"/>
  </p:sldIdLst>
  <p:sldSz cx="12192000" cy="6858000"/>
  <p:notesSz cx="6797675" cy="9872663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9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ha Aggarwal" initials="IA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FFFF"/>
    <a:srgbClr val="284DBB"/>
    <a:srgbClr val="000000"/>
    <a:srgbClr val="1B48C4"/>
    <a:srgbClr val="3366FF"/>
    <a:srgbClr val="000066"/>
    <a:srgbClr val="2D9AA6"/>
    <a:srgbClr val="30D84F"/>
    <a:srgbClr val="46A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59" autoAdjust="0"/>
    <p:restoredTop sz="94377" autoAdjust="0"/>
  </p:normalViewPr>
  <p:slideViewPr>
    <p:cSldViewPr snapToGrid="0">
      <p:cViewPr varScale="1">
        <p:scale>
          <a:sx n="107" d="100"/>
          <a:sy n="107" d="100"/>
        </p:scale>
        <p:origin x="848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4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800" y="168"/>
      </p:cViewPr>
      <p:guideLst>
        <p:guide orient="horz" pos="3109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tags" Target="tags/tag1.xml"/><Relationship Id="rId32" Type="http://schemas.openxmlformats.org/officeDocument/2006/relationships/commentAuthors" Target="commentAuthor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C0CF2-5B38-4512-A974-322E1817FAC0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7A120-50F9-46BD-9B78-16C6E2256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01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D1012C7A-5D10-4B79-99AA-FA75221031C5}" type="slidenum">
              <a:rPr lang="en-IN" altLang="en-US">
                <a:latin typeface="Calibri" pitchFamily="34" charset="0"/>
              </a:rPr>
              <a:pPr/>
              <a:t>1</a:t>
            </a:fld>
            <a:endParaRPr lang="en-IN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33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7A120-50F9-46BD-9B78-16C6E22562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92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7A120-50F9-46BD-9B78-16C6E22562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66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02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7A120-50F9-46BD-9B78-16C6E22562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12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7A120-50F9-46BD-9B78-16C6E22562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22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7A120-50F9-46BD-9B78-16C6E22562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87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D1012C7A-5D10-4B79-99AA-FA75221031C5}" type="slidenum">
              <a:rPr lang="en-IN" altLang="en-US">
                <a:latin typeface="Calibri" pitchFamily="34" charset="0"/>
              </a:rPr>
              <a:pPr/>
              <a:t>25</a:t>
            </a:fld>
            <a:endParaRPr lang="en-IN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47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4.emf"/><Relationship Id="rId1" Type="http://schemas.openxmlformats.org/officeDocument/2006/relationships/vmlDrawing" Target="../drawings/vmlDrawing3.vml"/><Relationship Id="rId2" Type="http://schemas.openxmlformats.org/officeDocument/2006/relationships/tags" Target="../tags/tag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slideMaster" Target="../slideMasters/slideMaster2.xml"/><Relationship Id="rId5" Type="http://schemas.openxmlformats.org/officeDocument/2006/relationships/oleObject" Target="../embeddings/oleObject4.bin"/><Relationship Id="rId6" Type="http://schemas.openxmlformats.org/officeDocument/2006/relationships/image" Target="../media/image15.emf"/><Relationship Id="rId7" Type="http://schemas.openxmlformats.org/officeDocument/2006/relationships/image" Target="../media/image16.png"/><Relationship Id="rId1" Type="http://schemas.openxmlformats.org/officeDocument/2006/relationships/vmlDrawing" Target="../drawings/vmlDrawing4.vml"/><Relationship Id="rId2" Type="http://schemas.openxmlformats.org/officeDocument/2006/relationships/tags" Target="../tags/tag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0E9063E-BD64-BB48-AF38-6A482292C1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060" y="559924"/>
            <a:ext cx="1397000" cy="5442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DEBFF03-D30A-5945-8EBE-8D5591FA80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315" y="5885258"/>
            <a:ext cx="5820228" cy="12700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3A38AA8A-CB4E-5A46-80A2-884EE0683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062" y="5243813"/>
            <a:ext cx="6289778" cy="4349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3E1123C6-DEC0-0D41-9525-9436A7FCC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60" y="2028063"/>
            <a:ext cx="6289780" cy="2814411"/>
          </a:xfrm>
          <a:prstGeom prst="rect">
            <a:avLst/>
          </a:prstGeom>
        </p:spPr>
        <p:txBody>
          <a:bodyPr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xmlns="" id="{F834F6D2-EF2F-BE48-9123-3E204FAEA5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62186" y="490713"/>
            <a:ext cx="1849674" cy="365125"/>
          </a:xfrm>
          <a:prstGeom prst="rect">
            <a:avLst/>
          </a:prstGeom>
        </p:spPr>
        <p:txBody>
          <a:bodyPr lIns="90000"/>
          <a:lstStyle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79C6505-0DB4-4F42-9517-8EE46F733C69}" type="datetime3">
              <a:rPr lang="en-IN" smtClean="0"/>
              <a:pPr/>
              <a:t>28 October 2019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B2D87880-BB7D-0540-BA4F-ED0941AE6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xmlns="" id="{DDBBE3CE-FDC1-8B44-8E98-60EE718835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28840" y="491792"/>
            <a:ext cx="4058445" cy="5848882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74640" h="4575175">
                <a:moveTo>
                  <a:pt x="24803" y="606206"/>
                </a:moveTo>
                <a:cubicBezTo>
                  <a:pt x="125263" y="342139"/>
                  <a:pt x="225722" y="286809"/>
                  <a:pt x="345232" y="190501"/>
                </a:cubicBezTo>
                <a:cubicBezTo>
                  <a:pt x="609815" y="6351"/>
                  <a:pt x="747399" y="19050"/>
                  <a:pt x="872282" y="0"/>
                </a:cubicBezTo>
                <a:cubicBezTo>
                  <a:pt x="1009947" y="3175"/>
                  <a:pt x="1103163" y="6350"/>
                  <a:pt x="1209078" y="47625"/>
                </a:cubicBezTo>
                <a:cubicBezTo>
                  <a:pt x="1323378" y="97367"/>
                  <a:pt x="1368681" y="109539"/>
                  <a:pt x="1558082" y="279401"/>
                </a:cubicBezTo>
                <a:cubicBezTo>
                  <a:pt x="1664933" y="385763"/>
                  <a:pt x="2023179" y="738717"/>
                  <a:pt x="2345482" y="1066800"/>
                </a:cubicBezTo>
                <a:cubicBezTo>
                  <a:pt x="2562441" y="1305983"/>
                  <a:pt x="2792100" y="1499659"/>
                  <a:pt x="2936033" y="1663701"/>
                </a:cubicBezTo>
                <a:cubicBezTo>
                  <a:pt x="3060916" y="1821393"/>
                  <a:pt x="3198988" y="1990726"/>
                  <a:pt x="3170983" y="2279651"/>
                </a:cubicBezTo>
                <a:cubicBezTo>
                  <a:pt x="3174158" y="2459568"/>
                  <a:pt x="3130196" y="2656418"/>
                  <a:pt x="2961433" y="2882901"/>
                </a:cubicBezTo>
                <a:cubicBezTo>
                  <a:pt x="2779970" y="3083984"/>
                  <a:pt x="2683296" y="3169179"/>
                  <a:pt x="2425103" y="3448050"/>
                </a:cubicBezTo>
                <a:cubicBezTo>
                  <a:pt x="2085378" y="3770842"/>
                  <a:pt x="1577456" y="4305248"/>
                  <a:pt x="1423945" y="4416425"/>
                </a:cubicBezTo>
                <a:cubicBezTo>
                  <a:pt x="1264137" y="4513792"/>
                  <a:pt x="1117091" y="4570994"/>
                  <a:pt x="926503" y="4575175"/>
                </a:cubicBezTo>
                <a:cubicBezTo>
                  <a:pt x="760586" y="4565974"/>
                  <a:pt x="551689" y="4513792"/>
                  <a:pt x="326182" y="4292601"/>
                </a:cubicBezTo>
                <a:cubicBezTo>
                  <a:pt x="224582" y="4167718"/>
                  <a:pt x="95142" y="3979991"/>
                  <a:pt x="87541" y="3831710"/>
                </a:cubicBezTo>
                <a:cubicBezTo>
                  <a:pt x="74028" y="3613139"/>
                  <a:pt x="142032" y="3466042"/>
                  <a:pt x="224582" y="3309938"/>
                </a:cubicBezTo>
                <a:cubicBezTo>
                  <a:pt x="366481" y="3129492"/>
                  <a:pt x="387729" y="3095096"/>
                  <a:pt x="574078" y="2901950"/>
                </a:cubicBezTo>
                <a:cubicBezTo>
                  <a:pt x="656800" y="2780920"/>
                  <a:pt x="692307" y="2737709"/>
                  <a:pt x="747941" y="2592764"/>
                </a:cubicBezTo>
                <a:cubicBezTo>
                  <a:pt x="772043" y="2492863"/>
                  <a:pt x="805002" y="2386884"/>
                  <a:pt x="799773" y="2221468"/>
                </a:cubicBezTo>
                <a:cubicBezTo>
                  <a:pt x="779744" y="1998341"/>
                  <a:pt x="738660" y="1938002"/>
                  <a:pt x="635486" y="1753414"/>
                </a:cubicBezTo>
                <a:cubicBezTo>
                  <a:pt x="563645" y="1664785"/>
                  <a:pt x="442254" y="1567148"/>
                  <a:pt x="343386" y="1469510"/>
                </a:cubicBezTo>
                <a:cubicBezTo>
                  <a:pt x="260028" y="1389435"/>
                  <a:pt x="251498" y="1394326"/>
                  <a:pt x="144348" y="1245938"/>
                </a:cubicBezTo>
                <a:cubicBezTo>
                  <a:pt x="-34873" y="1025479"/>
                  <a:pt x="-10179" y="786616"/>
                  <a:pt x="24803" y="606206"/>
                </a:cubicBezTo>
                <a:close/>
              </a:path>
            </a:pathLst>
          </a:custGeom>
          <a:solidFill>
            <a:schemeClr val="bg1">
              <a:lumMod val="50000"/>
              <a:alpha val="73000"/>
            </a:schemeClr>
          </a:solidFill>
          <a:effectLst/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436376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xmlns="" id="{EFEE61D0-22FD-F144-9C72-2BF46C79D28F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2C6BBF0-7BBA-4B4D-A30C-4B11EF13D8FB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1A4630F0-C9FC-AE42-A7D6-C7006ED0963F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B4EC4B4C-D11E-EA4F-9B19-1BAAA5399636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3B052DFF-E61F-1E45-8C89-CC54A6F29C95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1E4BBF58-ED40-9546-82AA-F2152073AF8E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4FC568B-2F3D-DE4C-A657-7F982D14B407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E2461216-0A32-494A-8AEE-F1744A2C2977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B462CF0-BAC6-924C-92D2-9F0777401529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81AA3AE-229E-FB45-B815-22EFA3FA1EF0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xmlns="" id="{85A08613-DB98-8748-B9E4-4B3F245C6BB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855F79A0-567B-A849-A947-8A09296B2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8836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B6B078F-6B5B-4649-88CA-4457B64650BC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AEDA168-4692-CA42-BBA4-95BEA61E2029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1B1B357-5070-E64B-B2AB-C7A6C8B0EA88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37CDEDFB-DE1D-2548-81F8-5F67B8B5B0A4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B120519-01C4-DF4A-9C1A-EF81D2EAD132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1C268B67-8824-404D-90A8-5FC453F23DD8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C99406D-50EC-C74A-BE89-235970598E07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168DB5F2-1918-AD47-B02B-3F1311BB9011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97B3ABF-B225-9240-BE8E-E95B0968FFB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9B81795-551B-B14E-B662-85CFEDDA1217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xmlns="" id="{22F86A84-7A97-CB4F-A201-A6175D151B4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xmlns="" id="{CE0893C3-D2C2-EF40-9EEA-7C9E376E5D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63DADCE-D593-2B4C-ACB9-3FC9C22734E1}"/>
              </a:ext>
            </a:extLst>
          </p:cNvPr>
          <p:cNvGrpSpPr/>
          <p:nvPr userDrawn="1"/>
        </p:nvGrpSpPr>
        <p:grpSpPr>
          <a:xfrm>
            <a:off x="3215678" y="2940163"/>
            <a:ext cx="4999327" cy="875744"/>
            <a:chOff x="3242838" y="3018288"/>
            <a:chExt cx="4999327" cy="8757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CDC84A69-80E3-194A-AEB4-140592EB20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838" y="3018288"/>
              <a:ext cx="2247900" cy="87574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484A5E78-5DD6-3141-ACA9-462B3D026C09}"/>
                </a:ext>
              </a:extLst>
            </p:cNvPr>
            <p:cNvSpPr txBox="1"/>
            <p:nvPr userDrawn="1"/>
          </p:nvSpPr>
          <p:spPr>
            <a:xfrm>
              <a:off x="6170125" y="3192211"/>
              <a:ext cx="2072040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Calibri"/>
                </a:rPr>
                <a:t>beyond tomorrow</a:t>
              </a: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0CCB8ED5-85E8-6D42-BE05-EF3E861F038E}"/>
                </a:ext>
              </a:extLst>
            </p:cNvPr>
            <p:cNvCxnSpPr/>
            <p:nvPr userDrawn="1"/>
          </p:nvCxnSpPr>
          <p:spPr>
            <a:xfrm>
              <a:off x="5830431" y="3018288"/>
              <a:ext cx="0" cy="875744"/>
            </a:xfrm>
            <a:prstGeom prst="line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93654946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-12700"/>
            <a:ext cx="12201525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0019962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56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65800" y="2973388"/>
            <a:ext cx="5994400" cy="911225"/>
          </a:xfrm>
        </p:spPr>
        <p:txBody>
          <a:bodyPr/>
          <a:lstStyle/>
          <a:p>
            <a:r>
              <a:rPr lang="en-US" altLang="en-US" smtClean="0"/>
              <a:t>Click to edit Master 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4168519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56CFF46-BD2B-9B43-89F7-ECE832BB7870}"/>
              </a:ext>
            </a:extLst>
          </p:cNvPr>
          <p:cNvSpPr/>
          <p:nvPr/>
        </p:nvSpPr>
        <p:spPr>
          <a:xfrm>
            <a:off x="0" y="0"/>
            <a:ext cx="12192000" cy="140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9044437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76"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424" y="1298961"/>
            <a:ext cx="11357472" cy="4725602"/>
          </a:xfrm>
        </p:spPr>
        <p:txBody>
          <a:bodyPr/>
          <a:lstStyle>
            <a:lvl2pPr>
              <a:defRPr>
                <a:solidFill>
                  <a:srgbClr val="7D8184"/>
                </a:solidFill>
              </a:defRPr>
            </a:lvl2pPr>
            <a:lvl3pPr>
              <a:defRPr>
                <a:solidFill>
                  <a:srgbClr val="7D8184"/>
                </a:solidFill>
              </a:defRPr>
            </a:lvl3pPr>
            <a:lvl4pPr>
              <a:defRPr>
                <a:solidFill>
                  <a:srgbClr val="7D8184"/>
                </a:solidFill>
              </a:defRPr>
            </a:lvl4pPr>
            <a:lvl5pPr>
              <a:defRPr>
                <a:solidFill>
                  <a:srgbClr val="7D818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952565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C1B52D-7485-264C-B4F3-6A96EBB94E64}" type="datetime3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October 2019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Copyright © 2018 Sterlite Tech.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080415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3116263" y="1454150"/>
            <a:ext cx="87312" cy="993775"/>
            <a:chOff x="3244345" y="2066994"/>
            <a:chExt cx="86400" cy="993600"/>
          </a:xfrm>
        </p:grpSpPr>
        <p:sp>
          <p:nvSpPr>
            <p:cNvPr id="10" name="Rectangle 9"/>
            <p:cNvSpPr/>
            <p:nvPr/>
          </p:nvSpPr>
          <p:spPr>
            <a:xfrm>
              <a:off x="3276745" y="2110194"/>
              <a:ext cx="21600" cy="864000"/>
            </a:xfrm>
            <a:prstGeom prst="rect">
              <a:avLst/>
            </a:prstGeom>
            <a:gradFill>
              <a:gsLst>
                <a:gs pos="97345">
                  <a:srgbClr val="0166B2"/>
                </a:gs>
                <a:gs pos="0">
                  <a:srgbClr val="92D050"/>
                </a:gs>
                <a:gs pos="44000">
                  <a:srgbClr val="009AD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244345" y="2066994"/>
              <a:ext cx="86400" cy="85710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244345" y="2974884"/>
              <a:ext cx="86400" cy="85710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3116263" y="2925763"/>
            <a:ext cx="87312" cy="993775"/>
            <a:chOff x="3244345" y="2066994"/>
            <a:chExt cx="86400" cy="993600"/>
          </a:xfrm>
        </p:grpSpPr>
        <p:sp>
          <p:nvSpPr>
            <p:cNvPr id="14" name="Rectangle 13"/>
            <p:cNvSpPr/>
            <p:nvPr/>
          </p:nvSpPr>
          <p:spPr>
            <a:xfrm>
              <a:off x="3276745" y="2110194"/>
              <a:ext cx="21600" cy="864000"/>
            </a:xfrm>
            <a:prstGeom prst="rect">
              <a:avLst/>
            </a:prstGeom>
            <a:gradFill>
              <a:gsLst>
                <a:gs pos="97345">
                  <a:srgbClr val="0166B2"/>
                </a:gs>
                <a:gs pos="0">
                  <a:srgbClr val="92D050"/>
                </a:gs>
                <a:gs pos="44000">
                  <a:srgbClr val="009AD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244345" y="2066994"/>
              <a:ext cx="86400" cy="85710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244345" y="2974884"/>
              <a:ext cx="86400" cy="85710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3116263" y="4395788"/>
            <a:ext cx="87312" cy="992187"/>
            <a:chOff x="3244345" y="2066994"/>
            <a:chExt cx="86400" cy="993600"/>
          </a:xfrm>
        </p:grpSpPr>
        <p:sp>
          <p:nvSpPr>
            <p:cNvPr id="18" name="Rectangle 17"/>
            <p:cNvSpPr/>
            <p:nvPr/>
          </p:nvSpPr>
          <p:spPr>
            <a:xfrm>
              <a:off x="3276745" y="2110194"/>
              <a:ext cx="21600" cy="864000"/>
            </a:xfrm>
            <a:prstGeom prst="rect">
              <a:avLst/>
            </a:prstGeom>
            <a:gradFill>
              <a:gsLst>
                <a:gs pos="97345">
                  <a:srgbClr val="0166B2"/>
                </a:gs>
                <a:gs pos="0">
                  <a:srgbClr val="92D050"/>
                </a:gs>
                <a:gs pos="44000">
                  <a:srgbClr val="009AD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244345" y="2066994"/>
              <a:ext cx="86400" cy="85847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244345" y="2974747"/>
              <a:ext cx="86400" cy="85847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260" y="179462"/>
            <a:ext cx="6553200" cy="671943"/>
          </a:xfrm>
        </p:spPr>
        <p:txBody>
          <a:bodyPr/>
          <a:lstStyle/>
          <a:p>
            <a:r>
              <a:rPr lang="en-US" altLang="en-US" smtClean="0"/>
              <a:t>Click to edit Master title style</a:t>
            </a:r>
            <a:endParaRPr lang="en-IN" altLang="en-US" dirty="0"/>
          </a:p>
        </p:txBody>
      </p:sp>
      <p:sp>
        <p:nvSpPr>
          <p:cNvPr id="49" name="Content Placeholder 5"/>
          <p:cNvSpPr>
            <a:spLocks noGrp="1"/>
          </p:cNvSpPr>
          <p:nvPr>
            <p:ph sz="half" idx="4294967295"/>
          </p:nvPr>
        </p:nvSpPr>
        <p:spPr>
          <a:xfrm>
            <a:off x="478968" y="2893078"/>
            <a:ext cx="2260600" cy="106045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0" name="Content Placeholder 6"/>
          <p:cNvSpPr>
            <a:spLocks noGrp="1"/>
          </p:cNvSpPr>
          <p:nvPr>
            <p:ph sz="half" idx="4294967295"/>
          </p:nvPr>
        </p:nvSpPr>
        <p:spPr>
          <a:xfrm>
            <a:off x="478968" y="4410277"/>
            <a:ext cx="2260600" cy="10033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1" name="Content Placeholder 7"/>
          <p:cNvSpPr>
            <a:spLocks noGrp="1"/>
          </p:cNvSpPr>
          <p:nvPr>
            <p:ph sz="half" idx="4294967295"/>
          </p:nvPr>
        </p:nvSpPr>
        <p:spPr>
          <a:xfrm>
            <a:off x="3526968" y="1416703"/>
            <a:ext cx="5676900" cy="100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2" name="Content Placeholder 8"/>
          <p:cNvSpPr>
            <a:spLocks noGrp="1"/>
          </p:cNvSpPr>
          <p:nvPr>
            <p:ph sz="half" idx="4294967295"/>
          </p:nvPr>
        </p:nvSpPr>
        <p:spPr>
          <a:xfrm>
            <a:off x="3526968" y="2893078"/>
            <a:ext cx="5676900" cy="1060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Content Placeholder 9"/>
          <p:cNvSpPr>
            <a:spLocks noGrp="1"/>
          </p:cNvSpPr>
          <p:nvPr>
            <p:ph sz="half" idx="4294967295"/>
          </p:nvPr>
        </p:nvSpPr>
        <p:spPr>
          <a:xfrm>
            <a:off x="3526968" y="4410277"/>
            <a:ext cx="5676900" cy="100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4" name="Content Placeholder 4"/>
          <p:cNvSpPr>
            <a:spLocks noGrp="1"/>
          </p:cNvSpPr>
          <p:nvPr>
            <p:ph sz="half" idx="4294967295"/>
          </p:nvPr>
        </p:nvSpPr>
        <p:spPr>
          <a:xfrm>
            <a:off x="478968" y="1416703"/>
            <a:ext cx="2260600" cy="10033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6734029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7E4B6E5-EE3A-7F46-9F36-FE6B5F11D0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xmlns="" id="{25FDC765-2E7A-4E42-B918-97CF2EEC4F09}"/>
              </a:ext>
            </a:extLst>
          </p:cNvPr>
          <p:cNvSpPr/>
          <p:nvPr/>
        </p:nvSpPr>
        <p:spPr>
          <a:xfrm>
            <a:off x="-2438" y="0"/>
            <a:ext cx="12198096" cy="6858000"/>
          </a:xfrm>
          <a:prstGeom prst="rect">
            <a:avLst/>
          </a:prstGeom>
          <a:gradFill>
            <a:gsLst>
              <a:gs pos="0">
                <a:srgbClr val="0D29B3">
                  <a:alpha val="89412"/>
                </a:srgbClr>
              </a:gs>
              <a:gs pos="100000">
                <a:srgbClr val="18D521">
                  <a:alpha val="89412"/>
                </a:srgbClr>
              </a:gs>
            </a:gsLst>
            <a:lin ang="2413842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6427671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7E4B6E5-EE3A-7F46-9F36-FE6B5F11D0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pic>
        <p:nvPicPr>
          <p:cNvPr id="5" name="shutterstock_380731009.jpg" descr="shutterstock_380731009.jpg">
            <a:extLst>
              <a:ext uri="{FF2B5EF4-FFF2-40B4-BE49-F238E27FC236}">
                <a16:creationId xmlns:a16="http://schemas.microsoft.com/office/drawing/2014/main" xmlns="" id="{1B7E99FF-DDF0-D841-B896-5A6DEB6C94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3704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9" y="-18037"/>
            <a:ext cx="4689602" cy="689407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">
            <a:extLst>
              <a:ext uri="{FF2B5EF4-FFF2-40B4-BE49-F238E27FC236}">
                <a16:creationId xmlns:a16="http://schemas.microsoft.com/office/drawing/2014/main" xmlns="" id="{3B96A8AD-D4B5-254B-9938-563921E4A20E}"/>
              </a:ext>
            </a:extLst>
          </p:cNvPr>
          <p:cNvSpPr/>
          <p:nvPr/>
        </p:nvSpPr>
        <p:spPr>
          <a:xfrm>
            <a:off x="0" y="-21010"/>
            <a:ext cx="4687803" cy="6900020"/>
          </a:xfrm>
          <a:prstGeom prst="rect">
            <a:avLst/>
          </a:prstGeom>
          <a:gradFill>
            <a:gsLst>
              <a:gs pos="0">
                <a:srgbClr val="0D29B3">
                  <a:alpha val="82747"/>
                </a:srgbClr>
              </a:gs>
              <a:gs pos="100000">
                <a:srgbClr val="18D521">
                  <a:alpha val="82747"/>
                </a:srgbClr>
              </a:gs>
            </a:gsLst>
            <a:lin ang="2413842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6299716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250FC4BB-3987-0846-AAAF-4626EF25E880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0A3AFB2-9E67-0B4B-B83A-3FB7DED2F8B7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0696B8A1-59BE-354F-B966-FAAE465D1567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9999621F-F68B-B448-A273-E25305FCD7ED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B137514E-A55B-9B40-8A7A-A746633001F1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4DE61A4F-BAFF-884E-9839-7B44E1B3DCB5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C988D02-C8B1-6C48-9C28-A2A9DB8CDC77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D23CE807-6079-914A-8F5C-73C658630709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386261F-EB91-1F4C-9340-2137E4E57277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69D206C8-684A-DF4A-9958-8AB38911CC60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xmlns="" id="{4208EE5F-E7C6-5D4A-9515-69C9E4176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xmlns="" id="{3FF98A13-DF45-134F-A30B-44DBACB2B4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1273" y="492574"/>
            <a:ext cx="4004350" cy="5770922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74640" h="4575175">
                <a:moveTo>
                  <a:pt x="24803" y="606206"/>
                </a:moveTo>
                <a:cubicBezTo>
                  <a:pt x="125263" y="342139"/>
                  <a:pt x="225722" y="286809"/>
                  <a:pt x="345232" y="190501"/>
                </a:cubicBezTo>
                <a:cubicBezTo>
                  <a:pt x="609815" y="6351"/>
                  <a:pt x="747399" y="19050"/>
                  <a:pt x="872282" y="0"/>
                </a:cubicBezTo>
                <a:cubicBezTo>
                  <a:pt x="1009947" y="3175"/>
                  <a:pt x="1103163" y="6350"/>
                  <a:pt x="1209078" y="47625"/>
                </a:cubicBezTo>
                <a:cubicBezTo>
                  <a:pt x="1323378" y="97367"/>
                  <a:pt x="1368681" y="109539"/>
                  <a:pt x="1558082" y="279401"/>
                </a:cubicBezTo>
                <a:cubicBezTo>
                  <a:pt x="1664933" y="385763"/>
                  <a:pt x="2023179" y="738717"/>
                  <a:pt x="2345482" y="1066800"/>
                </a:cubicBezTo>
                <a:cubicBezTo>
                  <a:pt x="2562441" y="1305983"/>
                  <a:pt x="2792100" y="1499659"/>
                  <a:pt x="2936033" y="1663701"/>
                </a:cubicBezTo>
                <a:cubicBezTo>
                  <a:pt x="3060916" y="1821393"/>
                  <a:pt x="3198988" y="1990726"/>
                  <a:pt x="3170983" y="2279651"/>
                </a:cubicBezTo>
                <a:cubicBezTo>
                  <a:pt x="3174158" y="2459568"/>
                  <a:pt x="3130196" y="2656418"/>
                  <a:pt x="2961433" y="2882901"/>
                </a:cubicBezTo>
                <a:cubicBezTo>
                  <a:pt x="2779970" y="3083984"/>
                  <a:pt x="2683296" y="3169179"/>
                  <a:pt x="2425103" y="3448050"/>
                </a:cubicBezTo>
                <a:cubicBezTo>
                  <a:pt x="2085378" y="3770842"/>
                  <a:pt x="1577456" y="4305248"/>
                  <a:pt x="1423945" y="4416425"/>
                </a:cubicBezTo>
                <a:cubicBezTo>
                  <a:pt x="1264137" y="4513792"/>
                  <a:pt x="1117091" y="4570994"/>
                  <a:pt x="926503" y="4575175"/>
                </a:cubicBezTo>
                <a:cubicBezTo>
                  <a:pt x="760586" y="4565974"/>
                  <a:pt x="551689" y="4513792"/>
                  <a:pt x="326182" y="4292601"/>
                </a:cubicBezTo>
                <a:cubicBezTo>
                  <a:pt x="224582" y="4167718"/>
                  <a:pt x="95142" y="3979991"/>
                  <a:pt x="87541" y="3831710"/>
                </a:cubicBezTo>
                <a:cubicBezTo>
                  <a:pt x="74028" y="3613139"/>
                  <a:pt x="142032" y="3466042"/>
                  <a:pt x="224582" y="3309938"/>
                </a:cubicBezTo>
                <a:cubicBezTo>
                  <a:pt x="366481" y="3129492"/>
                  <a:pt x="387729" y="3095096"/>
                  <a:pt x="574078" y="2901950"/>
                </a:cubicBezTo>
                <a:cubicBezTo>
                  <a:pt x="656800" y="2780920"/>
                  <a:pt x="692307" y="2737709"/>
                  <a:pt x="747941" y="2592764"/>
                </a:cubicBezTo>
                <a:cubicBezTo>
                  <a:pt x="772043" y="2492863"/>
                  <a:pt x="805002" y="2386884"/>
                  <a:pt x="799773" y="2221468"/>
                </a:cubicBezTo>
                <a:cubicBezTo>
                  <a:pt x="779744" y="1998341"/>
                  <a:pt x="738660" y="1938002"/>
                  <a:pt x="635486" y="1753414"/>
                </a:cubicBezTo>
                <a:cubicBezTo>
                  <a:pt x="563645" y="1664785"/>
                  <a:pt x="442254" y="1567148"/>
                  <a:pt x="343386" y="1469510"/>
                </a:cubicBezTo>
                <a:cubicBezTo>
                  <a:pt x="260028" y="1389435"/>
                  <a:pt x="251498" y="1394326"/>
                  <a:pt x="144348" y="1245938"/>
                </a:cubicBezTo>
                <a:cubicBezTo>
                  <a:pt x="-34873" y="1025479"/>
                  <a:pt x="-10179" y="786616"/>
                  <a:pt x="24803" y="606206"/>
                </a:cubicBezTo>
                <a:close/>
              </a:path>
            </a:pathLst>
          </a:custGeom>
          <a:solidFill>
            <a:schemeClr val="bg1">
              <a:lumMod val="50000"/>
              <a:alpha val="73000"/>
            </a:schemeClr>
          </a:solidFill>
          <a:effectLst/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xmlns="" id="{BAC57860-C767-4247-BDA3-5F4699891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826" y="715477"/>
            <a:ext cx="6929080" cy="78817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xmlns="" id="{D9F71CED-5046-4E47-AB85-9D39CDD41C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8494" y="1626761"/>
            <a:ext cx="6929080" cy="447527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8956005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7E4B6E5-EE3A-7F46-9F36-FE6B5F11D0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pic>
        <p:nvPicPr>
          <p:cNvPr id="6" name="shutterstock_380731009.jpg" descr="shutterstock_380731009.jpg">
            <a:extLst>
              <a:ext uri="{FF2B5EF4-FFF2-40B4-BE49-F238E27FC236}">
                <a16:creationId xmlns:a16="http://schemas.microsoft.com/office/drawing/2014/main" xmlns="" id="{DBE14DF1-A1E2-8744-B1F3-7AD6EE38E4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21734" cy="687595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xmlns="" id="{4FC5040F-02CB-4B4A-AE2D-E25B07DFABC6}"/>
              </a:ext>
            </a:extLst>
          </p:cNvPr>
          <p:cNvSpPr/>
          <p:nvPr/>
        </p:nvSpPr>
        <p:spPr>
          <a:xfrm>
            <a:off x="-13791" y="0"/>
            <a:ext cx="12235525" cy="6875953"/>
          </a:xfrm>
          <a:prstGeom prst="rect">
            <a:avLst/>
          </a:prstGeom>
          <a:gradFill>
            <a:gsLst>
              <a:gs pos="0">
                <a:srgbClr val="0D29B3">
                  <a:alpha val="89412"/>
                </a:srgbClr>
              </a:gs>
              <a:gs pos="100000">
                <a:srgbClr val="16D562">
                  <a:alpha val="89412"/>
                </a:srgbClr>
              </a:gs>
            </a:gsLst>
            <a:lin ang="1152097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720067380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3116263" y="2365375"/>
            <a:ext cx="87312" cy="993775"/>
            <a:chOff x="3244345" y="2066994"/>
            <a:chExt cx="86400" cy="993600"/>
          </a:xfrm>
        </p:grpSpPr>
        <p:sp>
          <p:nvSpPr>
            <p:cNvPr id="8" name="Rectangle 7"/>
            <p:cNvSpPr/>
            <p:nvPr/>
          </p:nvSpPr>
          <p:spPr>
            <a:xfrm>
              <a:off x="3276745" y="2110194"/>
              <a:ext cx="21600" cy="864000"/>
            </a:xfrm>
            <a:prstGeom prst="rect">
              <a:avLst/>
            </a:prstGeom>
            <a:gradFill>
              <a:gsLst>
                <a:gs pos="97345">
                  <a:srgbClr val="0166B2"/>
                </a:gs>
                <a:gs pos="0">
                  <a:srgbClr val="92D050"/>
                </a:gs>
                <a:gs pos="44000">
                  <a:srgbClr val="009AD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244345" y="2066994"/>
              <a:ext cx="86400" cy="85710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244345" y="2974884"/>
              <a:ext cx="86400" cy="85710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3116263" y="4186238"/>
            <a:ext cx="87312" cy="992187"/>
            <a:chOff x="3244345" y="2066994"/>
            <a:chExt cx="86400" cy="993600"/>
          </a:xfrm>
        </p:grpSpPr>
        <p:sp>
          <p:nvSpPr>
            <p:cNvPr id="12" name="Rectangle 11"/>
            <p:cNvSpPr/>
            <p:nvPr/>
          </p:nvSpPr>
          <p:spPr>
            <a:xfrm>
              <a:off x="3276745" y="2110194"/>
              <a:ext cx="21600" cy="864000"/>
            </a:xfrm>
            <a:prstGeom prst="rect">
              <a:avLst/>
            </a:prstGeom>
            <a:gradFill>
              <a:gsLst>
                <a:gs pos="97345">
                  <a:srgbClr val="0166B2"/>
                </a:gs>
                <a:gs pos="0">
                  <a:srgbClr val="92D050"/>
                </a:gs>
                <a:gs pos="44000">
                  <a:srgbClr val="009AD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244345" y="2066994"/>
              <a:ext cx="86400" cy="85847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244345" y="2974747"/>
              <a:ext cx="86400" cy="85847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260" y="0"/>
            <a:ext cx="6553200" cy="911225"/>
          </a:xfrm>
        </p:spPr>
        <p:txBody>
          <a:bodyPr/>
          <a:lstStyle/>
          <a:p>
            <a:r>
              <a:rPr lang="en-US" altLang="en-US" smtClean="0"/>
              <a:t>Click to edit Master title style</a:t>
            </a:r>
            <a:endParaRPr lang="en-IN" altLang="en-US" dirty="0"/>
          </a:p>
        </p:txBody>
      </p:sp>
      <p:sp>
        <p:nvSpPr>
          <p:cNvPr id="41" name="Content Placeholder 4"/>
          <p:cNvSpPr>
            <a:spLocks noGrp="1"/>
          </p:cNvSpPr>
          <p:nvPr>
            <p:ph sz="half" idx="4294967295"/>
          </p:nvPr>
        </p:nvSpPr>
        <p:spPr>
          <a:xfrm>
            <a:off x="478968" y="4152707"/>
            <a:ext cx="2260600" cy="106045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Content Placeholder 5"/>
          <p:cNvSpPr>
            <a:spLocks noGrp="1"/>
          </p:cNvSpPr>
          <p:nvPr>
            <p:ph sz="half" idx="4294967295"/>
          </p:nvPr>
        </p:nvSpPr>
        <p:spPr>
          <a:xfrm>
            <a:off x="3526968" y="2328607"/>
            <a:ext cx="5676900" cy="100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3" name="Content Placeholder 6"/>
          <p:cNvSpPr>
            <a:spLocks noGrp="1"/>
          </p:cNvSpPr>
          <p:nvPr>
            <p:ph sz="half" idx="4294967295"/>
          </p:nvPr>
        </p:nvSpPr>
        <p:spPr>
          <a:xfrm>
            <a:off x="3526968" y="4152707"/>
            <a:ext cx="5676900" cy="1060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Content Placeholder 3"/>
          <p:cNvSpPr>
            <a:spLocks noGrp="1"/>
          </p:cNvSpPr>
          <p:nvPr>
            <p:ph sz="half" idx="4294967295"/>
          </p:nvPr>
        </p:nvSpPr>
        <p:spPr>
          <a:xfrm>
            <a:off x="478968" y="2328607"/>
            <a:ext cx="2260600" cy="10033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8842060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5873750" y="2443163"/>
            <a:ext cx="85725" cy="3116262"/>
            <a:chOff x="3244345" y="-55928"/>
            <a:chExt cx="86400" cy="3116522"/>
          </a:xfrm>
        </p:grpSpPr>
        <p:sp>
          <p:nvSpPr>
            <p:cNvPr id="6" name="Rectangle 5"/>
            <p:cNvSpPr/>
            <p:nvPr/>
          </p:nvSpPr>
          <p:spPr>
            <a:xfrm>
              <a:off x="3276745" y="21682"/>
              <a:ext cx="25200" cy="2952000"/>
            </a:xfrm>
            <a:prstGeom prst="rect">
              <a:avLst/>
            </a:prstGeom>
            <a:gradFill>
              <a:gsLst>
                <a:gs pos="97345">
                  <a:srgbClr val="0166B2"/>
                </a:gs>
                <a:gs pos="0">
                  <a:srgbClr val="92D050"/>
                </a:gs>
                <a:gs pos="44000">
                  <a:srgbClr val="009AD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244345" y="-55928"/>
              <a:ext cx="86400" cy="85732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244345" y="2974862"/>
              <a:ext cx="86400" cy="85732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9260" y="20930"/>
            <a:ext cx="6553200" cy="911225"/>
          </a:xfrm>
        </p:spPr>
        <p:txBody>
          <a:bodyPr/>
          <a:lstStyle/>
          <a:p>
            <a:r>
              <a:rPr lang="en-US" altLang="en-US" smtClean="0"/>
              <a:t>Click to edit Master title style</a:t>
            </a:r>
            <a:endParaRPr lang="en-IN" alt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4294967295"/>
          </p:nvPr>
        </p:nvSpPr>
        <p:spPr>
          <a:xfrm>
            <a:off x="429981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4294967295"/>
          </p:nvPr>
        </p:nvSpPr>
        <p:spPr>
          <a:xfrm>
            <a:off x="6218006" y="1827213"/>
            <a:ext cx="5181600" cy="4351337"/>
          </a:xfrm>
        </p:spPr>
        <p:txBody>
          <a:bodyPr/>
          <a:lstStyle>
            <a:lvl1pPr marL="0" marR="0" indent="0" algn="l" defTabSz="912813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DCB89AE-14E3-E446-9D90-520A51340C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374" y="341259"/>
            <a:ext cx="2015414" cy="36925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xmlns="" id="{E64AE565-3152-D84D-A473-D02463E77880}"/>
              </a:ext>
            </a:extLst>
          </p:cNvPr>
          <p:cNvSpPr txBox="1">
            <a:spLocks/>
          </p:cNvSpPr>
          <p:nvPr userDrawn="1"/>
        </p:nvSpPr>
        <p:spPr>
          <a:xfrm>
            <a:off x="11924168" y="6605588"/>
            <a:ext cx="245751" cy="22570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IN" sz="1100" b="0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100" b="0" i="0" u="none" strike="noStrike" kern="0" cap="none" spc="0" normalizeH="0" baseline="0" noProof="0" dirty="0">
              <a:ln>
                <a:noFill/>
              </a:ln>
              <a:solidFill>
                <a:srgbClr val="929292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9908D209-98BF-2A4B-8298-8ECBD9E9DA5D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EB6C49EE-74EB-734C-ADC5-B157448EAC83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92A4171B-28D4-784C-BD71-4A2D84F793EF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B778F22A-8EA5-CB4E-A80D-9B523B637ADF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38298B80-281F-9B47-8E7B-225463163521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A738F259-801C-0A4D-BB5F-2913FC195DB0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5109AEC-F46C-9343-8876-241CA7F0CF01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63965890-881F-0548-9AA6-6BEDB629FF4A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8A682B1-016E-8448-9F6D-DA4F5A7FD212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F073868-2303-4649-B151-B5A1C678C254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3934189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92000" cy="686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 bwMode="auto">
          <a:xfrm>
            <a:off x="7954963" y="3038475"/>
            <a:ext cx="360680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0066B1"/>
                </a:solidFill>
                <a:latin typeface="+mn-lt"/>
                <a:ea typeface="+mj-ea"/>
                <a:cs typeface="+mj-cs"/>
              </a:defRPr>
            </a:lvl1pPr>
            <a:lvl2pPr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6B1"/>
                </a:solidFill>
                <a:latin typeface="Calibri" panose="020F0502020204030204" pitchFamily="34" charset="0"/>
              </a:defRPr>
            </a:lvl2pPr>
            <a:lvl3pPr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6B1"/>
                </a:solidFill>
                <a:latin typeface="Calibri" panose="020F0502020204030204" pitchFamily="34" charset="0"/>
              </a:defRPr>
            </a:lvl3pPr>
            <a:lvl4pPr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6B1"/>
                </a:solidFill>
                <a:latin typeface="Calibri" panose="020F0502020204030204" pitchFamily="34" charset="0"/>
              </a:defRPr>
            </a:lvl4pPr>
            <a:lvl5pPr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6B1"/>
                </a:solidFill>
                <a:latin typeface="Calibri" panose="020F0502020204030204" pitchFamily="34" charset="0"/>
              </a:defRPr>
            </a:lvl5pPr>
            <a:lvl6pPr marL="457200"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t>Thank You</a:t>
            </a:r>
            <a:endParaRPr kumimoji="0" lang="en-IN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207158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348336" y="129656"/>
            <a:ext cx="9318178" cy="7794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364665" y="1307507"/>
            <a:ext cx="10515600" cy="4932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0066B1"/>
                </a:solidFill>
              </a:defRPr>
            </a:lvl1pPr>
            <a:lvl2pPr>
              <a:defRPr sz="2000">
                <a:solidFill>
                  <a:srgbClr val="0066B1"/>
                </a:solidFill>
              </a:defRPr>
            </a:lvl2pPr>
            <a:lvl3pPr>
              <a:defRPr sz="2000">
                <a:solidFill>
                  <a:srgbClr val="0066B1"/>
                </a:solidFill>
              </a:defRPr>
            </a:lvl3pPr>
            <a:lvl4pPr>
              <a:defRPr sz="2000">
                <a:solidFill>
                  <a:srgbClr val="0066B1"/>
                </a:solidFill>
              </a:defRPr>
            </a:lvl4pPr>
            <a:lvl5pPr>
              <a:defRPr sz="2000">
                <a:solidFill>
                  <a:srgbClr val="0066B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2917379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I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C1B52D-7485-264C-B4F3-6A96EBB94E64}" type="datetime3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October 2019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Copyright © 2018 Sterlite Tech.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5806955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200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C1B52D-7485-264C-B4F3-6A96EBB94E64}" type="datetime3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October 2019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Copyright © 2018 Sterlite Tech.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722539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"/>
          <p:cNvSpPr/>
          <p:nvPr/>
        </p:nvSpPr>
        <p:spPr>
          <a:xfrm>
            <a:off x="-4138" y="0"/>
            <a:ext cx="12230432" cy="1059606"/>
          </a:xfrm>
          <a:prstGeom prst="rect">
            <a:avLst/>
          </a:prstGeom>
          <a:gradFill>
            <a:gsLst>
              <a:gs pos="0">
                <a:srgbClr val="0D29B3">
                  <a:alpha val="89412"/>
                </a:srgbClr>
              </a:gs>
              <a:gs pos="100000">
                <a:srgbClr val="18D521">
                  <a:alpha val="89412"/>
                </a:srgbClr>
              </a:gs>
            </a:gsLst>
            <a:lin ang="2413842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834818E-EC28-9645-9347-F9D41C90B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374" y="341259"/>
            <a:ext cx="2015414" cy="3692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3A3218-217B-494A-AA85-B666F0B4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92" y="125608"/>
            <a:ext cx="9161579" cy="80055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834EBBD-F344-BC42-8A59-4A611AD90B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554" y="1755395"/>
            <a:ext cx="10683430" cy="42608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xmlns="" id="{7062C53C-70C0-244F-ABC2-135CA0E50B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521B9F41-F234-5646-8C69-31DB1DDE0F7A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DF74820F-00D0-3144-9F5F-E63C0E86852F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1A83626-8724-9645-A457-B6947B936126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BA8B78A6-FFFF-A34A-A215-A200C015C9E0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757E2777-89F5-C845-8CEA-52FB08D6DA28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C8660B14-6FB3-794C-AA6A-399EFDD5777F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A9ECFFF-C4EB-0948-BA91-2631A7564B83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EBC27F33-7866-4F4A-9FCF-1DF9C5ACAE7D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AA9D110-9BF5-7947-9FAE-921099CA6FC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422A268-4CEA-F743-8CD9-CE9C39DDAB51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xmlns="" id="{D4498B79-858E-1543-BA26-1BD641D46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05588"/>
            <a:ext cx="1892300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Copyright © 2018 Sterlite Tech.</a:t>
            </a:r>
          </a:p>
        </p:txBody>
      </p:sp>
    </p:spTree>
    <p:extLst>
      <p:ext uri="{BB962C8B-B14F-4D97-AF65-F5344CB8AC3E}">
        <p14:creationId xmlns:p14="http://schemas.microsoft.com/office/powerpoint/2010/main" val="227420836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2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 userDrawn="1"/>
        </p:nvSpPr>
        <p:spPr>
          <a:xfrm>
            <a:off x="0" y="0"/>
            <a:ext cx="12192000" cy="107051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</a:schemeClr>
              </a:gs>
              <a:gs pos="78000">
                <a:schemeClr val="bg1"/>
              </a:gs>
            </a:gsLst>
            <a:lin ang="16200000" scaled="1"/>
            <a:tileRect/>
          </a:gra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err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9495307" cy="332399"/>
          </a:xfrm>
        </p:spPr>
        <p:txBody>
          <a:bodyPr anchor="b"/>
          <a:lstStyle>
            <a:lvl1pPr>
              <a:defRPr>
                <a:latin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04 Project Leap_Next Gen SW Solutions 3Oct2018.pptx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349" y="6636423"/>
            <a:ext cx="12242464" cy="383388"/>
            <a:chOff x="6349" y="6636423"/>
            <a:chExt cx="12242464" cy="383388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349" y="6711924"/>
              <a:ext cx="11966575" cy="146076"/>
            </a:xfrm>
            <a:prstGeom prst="rect">
              <a:avLst/>
            </a:prstGeom>
            <a:gradFill flip="none" rotWithShape="1">
              <a:gsLst>
                <a:gs pos="0">
                  <a:srgbClr val="0092DB"/>
                </a:gs>
                <a:gs pos="92000">
                  <a:srgbClr val="70AD47"/>
                </a:gs>
              </a:gsLst>
              <a:lin ang="0" scaled="1"/>
              <a:tileRect/>
            </a:gradFill>
            <a:ln w="95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Calibri" panose="020F0502020204030204" pitchFamily="34" charset="0"/>
              </a:endParaRPr>
            </a:p>
          </p:txBody>
        </p:sp>
        <p:grpSp>
          <p:nvGrpSpPr>
            <p:cNvPr id="14" name="Group 13"/>
            <p:cNvGrpSpPr/>
            <p:nvPr userDrawn="1"/>
          </p:nvGrpSpPr>
          <p:grpSpPr>
            <a:xfrm>
              <a:off x="11971119" y="6636423"/>
              <a:ext cx="277694" cy="383388"/>
              <a:chOff x="11879043" y="6645154"/>
              <a:chExt cx="277694" cy="383388"/>
            </a:xfrm>
          </p:grpSpPr>
          <p:sp>
            <p:nvSpPr>
              <p:cNvPr id="15" name="Arc 14"/>
              <p:cNvSpPr/>
              <p:nvPr userDrawn="1"/>
            </p:nvSpPr>
            <p:spPr>
              <a:xfrm>
                <a:off x="11879043" y="6666015"/>
                <a:ext cx="277694" cy="362527"/>
              </a:xfrm>
              <a:prstGeom prst="arc">
                <a:avLst>
                  <a:gd name="adj1" fmla="val 10436195"/>
                  <a:gd name="adj2" fmla="val 16164810"/>
                </a:avLst>
              </a:prstGeom>
              <a:ln w="9525" cap="rnd">
                <a:solidFill>
                  <a:srgbClr val="70AD47"/>
                </a:solidFill>
                <a:prstDash val="solid"/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16" name="Oval 15"/>
              <p:cNvSpPr/>
              <p:nvPr userDrawn="1"/>
            </p:nvSpPr>
            <p:spPr>
              <a:xfrm>
                <a:off x="12014300" y="6645154"/>
                <a:ext cx="36576" cy="36576"/>
              </a:xfrm>
              <a:prstGeom prst="ellipse">
                <a:avLst/>
              </a:prstGeom>
              <a:solidFill>
                <a:schemeClr val="tx2"/>
              </a:solidFill>
              <a:ln w="9525" cap="rnd">
                <a:noFill/>
                <a:prstDash val="sysDot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  <a:sym typeface="Calibri" panose="020F0502020204030204" pitchFamily="34" charset="0"/>
                </a:endParaRPr>
              </a:p>
            </p:txBody>
          </p:sp>
        </p:grpSp>
      </p:grpSp>
      <p:pic>
        <p:nvPicPr>
          <p:cNvPr id="18" name="Picture 364" descr="Sterlite Technologies logo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958" y="694668"/>
            <a:ext cx="1248378" cy="26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33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C808054-F6A8-944C-B278-21B7816A84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6473" y="469958"/>
            <a:ext cx="1059902" cy="4129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D5C0545F-2DC0-AD4C-8EEE-A6BCC558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671" y="549105"/>
            <a:ext cx="5589735" cy="1508126"/>
          </a:xfrm>
          <a:prstGeom prst="rect">
            <a:avLst/>
          </a:prstGeom>
        </p:spPr>
        <p:txBody>
          <a:bodyPr/>
          <a:lstStyle>
            <a:lvl1pPr algn="l"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FB559D-C1CE-8747-8028-6E91AC21ED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214" y="2569639"/>
            <a:ext cx="5620192" cy="2819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xmlns="" id="{B91601A0-D2CB-BA4A-B01A-EBB34C01381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2161CA03-F831-9A42-BF8D-F5030C57A577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59C311CC-746C-5C46-89B4-F9CE6A041F6F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A5B99CD3-B95E-F840-8F3D-AB25A49BDC62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D7CD11A5-EDD9-414D-B306-B9D1B117AEBE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D8A6C9D4-8C2A-4640-9716-2730F8FF2E9E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AD093E14-BD23-0340-992F-1DF17F141088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A28637D-C818-6546-AB2C-45324A86CAF9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BF5E8B9-B337-BE44-854D-3F30AE8FBB92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86D418E-93D7-2244-8F5D-AC4BBD0618E3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FD7F25D-6D0F-2A4F-AE75-3F187AD18020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xmlns="" id="{15D04E4D-5087-D544-8EBB-71674727E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xmlns="" id="{D770E198-EE0F-2449-B311-8220C7AF11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18618" y="469958"/>
            <a:ext cx="5159165" cy="7435199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74640" h="4575175">
                <a:moveTo>
                  <a:pt x="24803" y="606206"/>
                </a:moveTo>
                <a:cubicBezTo>
                  <a:pt x="125263" y="342139"/>
                  <a:pt x="225722" y="286809"/>
                  <a:pt x="345232" y="190501"/>
                </a:cubicBezTo>
                <a:cubicBezTo>
                  <a:pt x="609815" y="6351"/>
                  <a:pt x="747399" y="19050"/>
                  <a:pt x="872282" y="0"/>
                </a:cubicBezTo>
                <a:cubicBezTo>
                  <a:pt x="1009947" y="3175"/>
                  <a:pt x="1103163" y="6350"/>
                  <a:pt x="1209078" y="47625"/>
                </a:cubicBezTo>
                <a:cubicBezTo>
                  <a:pt x="1323378" y="97367"/>
                  <a:pt x="1368681" y="109539"/>
                  <a:pt x="1558082" y="279401"/>
                </a:cubicBezTo>
                <a:cubicBezTo>
                  <a:pt x="1664933" y="385763"/>
                  <a:pt x="2023179" y="738717"/>
                  <a:pt x="2345482" y="1066800"/>
                </a:cubicBezTo>
                <a:cubicBezTo>
                  <a:pt x="2562441" y="1305983"/>
                  <a:pt x="2792100" y="1499659"/>
                  <a:pt x="2936033" y="1663701"/>
                </a:cubicBezTo>
                <a:cubicBezTo>
                  <a:pt x="3060916" y="1821393"/>
                  <a:pt x="3198988" y="1990726"/>
                  <a:pt x="3170983" y="2279651"/>
                </a:cubicBezTo>
                <a:cubicBezTo>
                  <a:pt x="3174158" y="2459568"/>
                  <a:pt x="3130196" y="2656418"/>
                  <a:pt x="2961433" y="2882901"/>
                </a:cubicBezTo>
                <a:cubicBezTo>
                  <a:pt x="2779970" y="3083984"/>
                  <a:pt x="2683296" y="3169179"/>
                  <a:pt x="2425103" y="3448050"/>
                </a:cubicBezTo>
                <a:cubicBezTo>
                  <a:pt x="2085378" y="3770842"/>
                  <a:pt x="1577456" y="4305248"/>
                  <a:pt x="1423945" y="4416425"/>
                </a:cubicBezTo>
                <a:cubicBezTo>
                  <a:pt x="1264137" y="4513792"/>
                  <a:pt x="1117091" y="4570994"/>
                  <a:pt x="926503" y="4575175"/>
                </a:cubicBezTo>
                <a:cubicBezTo>
                  <a:pt x="760586" y="4565974"/>
                  <a:pt x="551689" y="4513792"/>
                  <a:pt x="326182" y="4292601"/>
                </a:cubicBezTo>
                <a:cubicBezTo>
                  <a:pt x="224582" y="4167718"/>
                  <a:pt x="95142" y="3979991"/>
                  <a:pt x="87541" y="3831710"/>
                </a:cubicBezTo>
                <a:cubicBezTo>
                  <a:pt x="74028" y="3613139"/>
                  <a:pt x="142032" y="3466042"/>
                  <a:pt x="224582" y="3309938"/>
                </a:cubicBezTo>
                <a:cubicBezTo>
                  <a:pt x="366481" y="3129492"/>
                  <a:pt x="387729" y="3095096"/>
                  <a:pt x="574078" y="2901950"/>
                </a:cubicBezTo>
                <a:cubicBezTo>
                  <a:pt x="656800" y="2780920"/>
                  <a:pt x="692307" y="2737709"/>
                  <a:pt x="747941" y="2592764"/>
                </a:cubicBezTo>
                <a:cubicBezTo>
                  <a:pt x="772043" y="2492863"/>
                  <a:pt x="805002" y="2386884"/>
                  <a:pt x="799773" y="2221468"/>
                </a:cubicBezTo>
                <a:cubicBezTo>
                  <a:pt x="779744" y="1998341"/>
                  <a:pt x="738660" y="1938002"/>
                  <a:pt x="635486" y="1753414"/>
                </a:cubicBezTo>
                <a:cubicBezTo>
                  <a:pt x="563645" y="1664785"/>
                  <a:pt x="442254" y="1567148"/>
                  <a:pt x="343386" y="1469510"/>
                </a:cubicBezTo>
                <a:cubicBezTo>
                  <a:pt x="260028" y="1389435"/>
                  <a:pt x="251498" y="1394326"/>
                  <a:pt x="144348" y="1245938"/>
                </a:cubicBezTo>
                <a:cubicBezTo>
                  <a:pt x="-34873" y="1025479"/>
                  <a:pt x="-10179" y="786616"/>
                  <a:pt x="24803" y="606206"/>
                </a:cubicBezTo>
                <a:close/>
              </a:path>
            </a:pathLst>
          </a:custGeom>
          <a:solidFill>
            <a:schemeClr val="bg1">
              <a:lumMod val="50000"/>
              <a:alpha val="73000"/>
            </a:schemeClr>
          </a:solidFill>
          <a:effectLst/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9310029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B6B078F-6B5B-4649-88CA-4457B64650BC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AEDA168-4692-CA42-BBA4-95BEA61E2029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1B1B357-5070-E64B-B2AB-C7A6C8B0EA88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37CDEDFB-DE1D-2548-81F8-5F67B8B5B0A4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B120519-01C4-DF4A-9C1A-EF81D2EAD132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1C268B67-8824-404D-90A8-5FC453F23DD8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C99406D-50EC-C74A-BE89-235970598E07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168DB5F2-1918-AD47-B02B-3F1311BB9011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97B3ABF-B225-9240-BE8E-E95B0968FFB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9B81795-551B-B14E-B662-85CFEDDA1217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xmlns="" id="{22F86A84-7A97-CB4F-A201-A6175D151B4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xmlns="" id="{CE0893C3-D2C2-EF40-9EEA-7C9E376E5D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xmlns="" id="{51FDC2C6-A8FE-6746-A135-C26E230B99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19950" y="963290"/>
            <a:ext cx="3421832" cy="4931420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74640" h="4575175">
                <a:moveTo>
                  <a:pt x="24803" y="606206"/>
                </a:moveTo>
                <a:cubicBezTo>
                  <a:pt x="125263" y="342139"/>
                  <a:pt x="225722" y="286809"/>
                  <a:pt x="345232" y="190501"/>
                </a:cubicBezTo>
                <a:cubicBezTo>
                  <a:pt x="609815" y="6351"/>
                  <a:pt x="747399" y="19050"/>
                  <a:pt x="872282" y="0"/>
                </a:cubicBezTo>
                <a:cubicBezTo>
                  <a:pt x="1009947" y="3175"/>
                  <a:pt x="1103163" y="6350"/>
                  <a:pt x="1209078" y="47625"/>
                </a:cubicBezTo>
                <a:cubicBezTo>
                  <a:pt x="1323378" y="97367"/>
                  <a:pt x="1368681" y="109539"/>
                  <a:pt x="1558082" y="279401"/>
                </a:cubicBezTo>
                <a:cubicBezTo>
                  <a:pt x="1664933" y="385763"/>
                  <a:pt x="2023179" y="738717"/>
                  <a:pt x="2345482" y="1066800"/>
                </a:cubicBezTo>
                <a:cubicBezTo>
                  <a:pt x="2562441" y="1305983"/>
                  <a:pt x="2792100" y="1499659"/>
                  <a:pt x="2936033" y="1663701"/>
                </a:cubicBezTo>
                <a:cubicBezTo>
                  <a:pt x="3060916" y="1821393"/>
                  <a:pt x="3198988" y="1990726"/>
                  <a:pt x="3170983" y="2279651"/>
                </a:cubicBezTo>
                <a:cubicBezTo>
                  <a:pt x="3174158" y="2459568"/>
                  <a:pt x="3130196" y="2656418"/>
                  <a:pt x="2961433" y="2882901"/>
                </a:cubicBezTo>
                <a:cubicBezTo>
                  <a:pt x="2779970" y="3083984"/>
                  <a:pt x="2683296" y="3169179"/>
                  <a:pt x="2425103" y="3448050"/>
                </a:cubicBezTo>
                <a:cubicBezTo>
                  <a:pt x="2085378" y="3770842"/>
                  <a:pt x="1577456" y="4305248"/>
                  <a:pt x="1423945" y="4416425"/>
                </a:cubicBezTo>
                <a:cubicBezTo>
                  <a:pt x="1264137" y="4513792"/>
                  <a:pt x="1117091" y="4570994"/>
                  <a:pt x="926503" y="4575175"/>
                </a:cubicBezTo>
                <a:cubicBezTo>
                  <a:pt x="760586" y="4565974"/>
                  <a:pt x="551689" y="4513792"/>
                  <a:pt x="326182" y="4292601"/>
                </a:cubicBezTo>
                <a:cubicBezTo>
                  <a:pt x="224582" y="4167718"/>
                  <a:pt x="95142" y="3979991"/>
                  <a:pt x="87541" y="3831710"/>
                </a:cubicBezTo>
                <a:cubicBezTo>
                  <a:pt x="74028" y="3613139"/>
                  <a:pt x="142032" y="3466042"/>
                  <a:pt x="224582" y="3309938"/>
                </a:cubicBezTo>
                <a:cubicBezTo>
                  <a:pt x="366481" y="3129492"/>
                  <a:pt x="387729" y="3095096"/>
                  <a:pt x="574078" y="2901950"/>
                </a:cubicBezTo>
                <a:cubicBezTo>
                  <a:pt x="656800" y="2780920"/>
                  <a:pt x="692307" y="2737709"/>
                  <a:pt x="747941" y="2592764"/>
                </a:cubicBezTo>
                <a:cubicBezTo>
                  <a:pt x="772043" y="2492863"/>
                  <a:pt x="805002" y="2386884"/>
                  <a:pt x="799773" y="2221468"/>
                </a:cubicBezTo>
                <a:cubicBezTo>
                  <a:pt x="779744" y="1998341"/>
                  <a:pt x="738660" y="1938002"/>
                  <a:pt x="635486" y="1753414"/>
                </a:cubicBezTo>
                <a:cubicBezTo>
                  <a:pt x="563645" y="1664785"/>
                  <a:pt x="442254" y="1567148"/>
                  <a:pt x="343386" y="1469510"/>
                </a:cubicBezTo>
                <a:cubicBezTo>
                  <a:pt x="260028" y="1389435"/>
                  <a:pt x="251498" y="1394326"/>
                  <a:pt x="144348" y="1245938"/>
                </a:cubicBezTo>
                <a:cubicBezTo>
                  <a:pt x="-34873" y="1025479"/>
                  <a:pt x="-10179" y="786616"/>
                  <a:pt x="24803" y="606206"/>
                </a:cubicBezTo>
                <a:close/>
              </a:path>
            </a:pathLst>
          </a:custGeom>
          <a:solidFill>
            <a:schemeClr val="bg1">
              <a:lumMod val="50000"/>
              <a:alpha val="73000"/>
            </a:schemeClr>
          </a:solidFill>
          <a:effectLst/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xmlns="" id="{24A394E3-CEF4-434E-B8BA-A7752FE2FE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967" y="2040510"/>
            <a:ext cx="6289780" cy="2814411"/>
          </a:xfrm>
          <a:prstGeom prst="rect">
            <a:avLst/>
          </a:prstGeom>
        </p:spPr>
        <p:txBody>
          <a:bodyPr/>
          <a:lstStyle>
            <a:lvl1pPr algn="r">
              <a:defRPr sz="5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114133348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4EA49B2-B2FF-4947-9709-2F2021A6B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13978" y="14354"/>
            <a:ext cx="1809906" cy="2057231"/>
          </a:xfrm>
          <a:prstGeom prst="rect">
            <a:avLst/>
          </a:prstGeom>
        </p:spPr>
      </p:pic>
      <p:sp>
        <p:nvSpPr>
          <p:cNvPr id="24" name="Rectangle">
            <a:extLst>
              <a:ext uri="{FF2B5EF4-FFF2-40B4-BE49-F238E27FC236}">
                <a16:creationId xmlns:a16="http://schemas.microsoft.com/office/drawing/2014/main" xmlns="" id="{3458FAF4-B7CB-1340-8901-F7EC7F2C62B1}"/>
              </a:ext>
            </a:extLst>
          </p:cNvPr>
          <p:cNvSpPr/>
          <p:nvPr userDrawn="1"/>
        </p:nvSpPr>
        <p:spPr>
          <a:xfrm flipV="1">
            <a:off x="463638" y="1013885"/>
            <a:ext cx="11252267" cy="1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96000">
                <a:schemeClr val="bg1">
                  <a:alpha val="0"/>
                </a:schemeClr>
              </a:gs>
            </a:gsLst>
            <a:lin ang="1140000" scaled="0"/>
          </a:gradFill>
          <a:ln w="12700">
            <a:miter lim="400000"/>
          </a:ln>
        </p:spPr>
        <p:txBody>
          <a:bodyPr lIns="0" tIns="0" rIns="0" bIns="0" anchor="ctr">
            <a:noAutofit/>
          </a:bodyPr>
          <a:lstStyle/>
          <a:p>
            <a:pPr defTabSz="825500"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3A3218-217B-494A-AA85-B666F0B4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39" y="213332"/>
            <a:ext cx="9070253" cy="80055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834EBBD-F344-BC42-8A59-4A611AD90B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639" y="1656452"/>
            <a:ext cx="10683430" cy="42608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xmlns="" id="{7062C53C-70C0-244F-ABC2-135CA0E50B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521B9F41-F234-5646-8C69-31DB1DDE0F7A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DF74820F-00D0-3144-9F5F-E63C0E86852F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1A83626-8724-9645-A457-B6947B936126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BA8B78A6-FFFF-A34A-A215-A200C015C9E0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757E2777-89F5-C845-8CEA-52FB08D6DA28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C8660B14-6FB3-794C-AA6A-399EFDD5777F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A9ECFFF-C4EB-0948-BA91-2631A7564B83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EBC27F33-7866-4F4A-9FCF-1DF9C5ACAE7D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AA9D110-9BF5-7947-9FAE-921099CA6FC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422A268-4CEA-F743-8CD9-CE9C39DDAB51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xmlns="" id="{6E8E7FBD-0A83-A040-AEE3-94907C38B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0A14EAD9-9B77-D341-BE37-E06DE7AB8E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6473" y="469958"/>
            <a:ext cx="1059902" cy="4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5297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4EA49B2-B2FF-4947-9709-2F2021A6B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13978" y="14354"/>
            <a:ext cx="1809906" cy="2057231"/>
          </a:xfrm>
          <a:prstGeom prst="rect">
            <a:avLst/>
          </a:prstGeom>
        </p:spPr>
      </p:pic>
      <p:sp>
        <p:nvSpPr>
          <p:cNvPr id="24" name="Rectangle">
            <a:extLst>
              <a:ext uri="{FF2B5EF4-FFF2-40B4-BE49-F238E27FC236}">
                <a16:creationId xmlns:a16="http://schemas.microsoft.com/office/drawing/2014/main" xmlns="" id="{3458FAF4-B7CB-1340-8901-F7EC7F2C62B1}"/>
              </a:ext>
            </a:extLst>
          </p:cNvPr>
          <p:cNvSpPr/>
          <p:nvPr userDrawn="1"/>
        </p:nvSpPr>
        <p:spPr>
          <a:xfrm flipV="1">
            <a:off x="463638" y="1013885"/>
            <a:ext cx="11252267" cy="1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96000">
                <a:schemeClr val="bg1">
                  <a:alpha val="0"/>
                </a:schemeClr>
              </a:gs>
            </a:gsLst>
            <a:lin ang="1140000" scaled="0"/>
          </a:gradFill>
          <a:ln w="12700">
            <a:miter lim="400000"/>
          </a:ln>
        </p:spPr>
        <p:txBody>
          <a:bodyPr lIns="0" tIns="0" rIns="0" bIns="0" anchor="ctr">
            <a:noAutofit/>
          </a:bodyPr>
          <a:lstStyle/>
          <a:p>
            <a:pPr defTabSz="825500"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3A3218-217B-494A-AA85-B666F0B4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39" y="213332"/>
            <a:ext cx="9070253" cy="80055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xmlns="" id="{7062C53C-70C0-244F-ABC2-135CA0E50B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521B9F41-F234-5646-8C69-31DB1DDE0F7A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DF74820F-00D0-3144-9F5F-E63C0E86852F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1A83626-8724-9645-A457-B6947B936126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BA8B78A6-FFFF-A34A-A215-A200C015C9E0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757E2777-89F5-C845-8CEA-52FB08D6DA28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C8660B14-6FB3-794C-AA6A-399EFDD5777F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A9ECFFF-C4EB-0948-BA91-2631A7564B83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EBC27F33-7866-4F4A-9FCF-1DF9C5ACAE7D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AA9D110-9BF5-7947-9FAE-921099CA6FC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422A268-4CEA-F743-8CD9-CE9C39DDAB51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xmlns="" id="{6E8E7FBD-0A83-A040-AEE3-94907C38B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0A14EAD9-9B77-D341-BE37-E06DE7AB8E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6473" y="469958"/>
            <a:ext cx="1059902" cy="4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798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275199-1176-234D-B686-65D73C4BE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13241" y="0"/>
            <a:ext cx="1809906" cy="2057231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xmlns="" id="{0B403B51-449A-F04D-8120-455AD130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92" y="125608"/>
            <a:ext cx="9161579" cy="80055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xmlns="" id="{780518AC-5284-4348-BFA3-EB2E7703C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15" y="1400865"/>
            <a:ext cx="5194583" cy="49633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93CBE094-E58C-9C48-933C-D84E2D9153F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95760" y="1400865"/>
            <a:ext cx="5194583" cy="49633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xmlns="" id="{E64AE565-3152-D84D-A473-D02463E77880}"/>
              </a:ext>
            </a:extLst>
          </p:cNvPr>
          <p:cNvSpPr txBox="1">
            <a:spLocks/>
          </p:cNvSpPr>
          <p:nvPr userDrawn="1"/>
        </p:nvSpPr>
        <p:spPr>
          <a:xfrm>
            <a:off x="11924168" y="6605588"/>
            <a:ext cx="245751" cy="22570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9908D209-98BF-2A4B-8298-8ECBD9E9DA5D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EB6C49EE-74EB-734C-ADC5-B157448EAC83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92A4171B-28D4-784C-BD71-4A2D84F793EF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B778F22A-8EA5-CB4E-A80D-9B523B637ADF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8298B80-281F-9B47-8E7B-225463163521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A738F259-801C-0A4D-BB5F-2913FC195DB0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109AEC-F46C-9343-8876-241CA7F0CF01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63965890-881F-0548-9AA6-6BEDB629FF4A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8A682B1-016E-8448-9F6D-DA4F5A7FD212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F073868-2303-4649-B151-B5A1C678C254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xmlns="" id="{8E51ABC6-722D-AE40-BF6A-71179F5BF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xmlns="" id="{5F1593E0-C9DB-A34D-A37F-5F91CD76862C}"/>
              </a:ext>
            </a:extLst>
          </p:cNvPr>
          <p:cNvSpPr/>
          <p:nvPr userDrawn="1"/>
        </p:nvSpPr>
        <p:spPr>
          <a:xfrm flipV="1">
            <a:off x="463638" y="1013885"/>
            <a:ext cx="11252267" cy="1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96000">
                <a:schemeClr val="bg1">
                  <a:alpha val="0"/>
                </a:schemeClr>
              </a:gs>
            </a:gsLst>
            <a:lin ang="1140000" scaled="0"/>
          </a:gradFill>
          <a:ln w="12700">
            <a:miter lim="400000"/>
          </a:ln>
        </p:spPr>
        <p:txBody>
          <a:bodyPr lIns="0" tIns="0" rIns="0" bIns="0" anchor="ctr">
            <a:noAutofit/>
          </a:bodyPr>
          <a:lstStyle/>
          <a:p>
            <a:pPr defTabSz="825500"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29A265A8-3ECE-064E-8900-221003CE63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6473" y="469958"/>
            <a:ext cx="1059902" cy="4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4730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lin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8FD5DEF-8845-E346-A3B7-5EF31727D7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5312" y="0"/>
            <a:ext cx="6305119" cy="6884988"/>
          </a:xfr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xmlns="" id="{B91601A0-D2CB-BA4A-B01A-EBB34C01381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E7C1AFB-42A8-7C43-8A0A-F4D5B06C7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366047"/>
            <a:ext cx="4968240" cy="15081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95CB6CA-D25C-644C-9DDA-C9C031EB14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2198913"/>
            <a:ext cx="4968240" cy="4136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23F7FCB-6635-8547-A913-042F71665ECE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D84C5EAA-9890-6D4F-B6DD-06E08EC943C9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BB514545-6D0C-734A-9600-67C80E4F962C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1D795F89-F616-B045-A0F1-65C5B7C1C16E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06854A1C-013F-CD42-A9D1-FDBB4C667153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09422DF1-0EFA-C742-BB28-AAF9C6054EA1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78A4FCD-EC75-884E-AFE1-DE4786E9B4A6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E0ECCD77-613C-5543-B304-CB32BE0607B5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93EA8AD-0425-A242-AD86-5A3F4710A1F8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77D096F-E9B5-AA45-BCC4-A3F00ECC15DF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xmlns="" id="{FCC531F1-94DC-5846-B783-81E4F7B3D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8A4F94BF-A772-AC48-B5A7-5FBACF873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13978" y="14354"/>
            <a:ext cx="1809906" cy="20572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B295EA3E-423D-EE4B-A1D4-2CC9DF1734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6473" y="469958"/>
            <a:ext cx="1059902" cy="4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8366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line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xmlns="" id="{B91601A0-D2CB-BA4A-B01A-EBB34C01381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1E50E3B-71A1-7143-B226-BC52CDEF40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42430" y="0"/>
            <a:ext cx="12230432" cy="4297363"/>
          </a:xfrm>
          <a:solidFill>
            <a:schemeClr val="bg1">
              <a:lumMod val="5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6A4B1AF3-67B6-7549-90E1-39113840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4ED528F5-3E4C-C645-AA07-F1CE93C10175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46B0CBD1-34C8-DA42-9F50-61C10F7A0E0D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422BA68C-503B-F348-9865-CE71E28D303B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2C885681-6F08-F34A-91C1-1CCA0A3A9BDC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A61E0FD0-C7A1-F442-8BF9-9AAFDD98CEDD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F5FBBC50-F96B-8A46-AD87-A9EF28413F10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A8D2F63F-8326-1B46-957C-930CAA61C76C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F206250-E97E-0943-8036-5AD1C0F9E728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519B677C-CE8F-2D44-A748-C339BF7F5252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CA763AF-8998-DE4A-84AF-BB772C446EEB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9FC6FB5-83E4-834D-B047-49459EDAF9A4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xmlns="" id="{34387320-F11C-1C4A-8DFF-F21E5E702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3829CEF4-3AF8-184B-95F2-0FC5EAC2EA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13978" y="14354"/>
            <a:ext cx="1809906" cy="20572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38107E3C-871C-F844-B04A-4891E2CD26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6943" y="469958"/>
            <a:ext cx="1078963" cy="42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7405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tags" Target="../tags/tag2.xml"/><Relationship Id="rId21" Type="http://schemas.openxmlformats.org/officeDocument/2006/relationships/tags" Target="../tags/tag3.xml"/><Relationship Id="rId22" Type="http://schemas.openxmlformats.org/officeDocument/2006/relationships/oleObject" Target="../embeddings/oleObject1.bin"/><Relationship Id="rId23" Type="http://schemas.openxmlformats.org/officeDocument/2006/relationships/image" Target="../media/image7.emf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19" Type="http://schemas.openxmlformats.org/officeDocument/2006/relationships/vmlDrawing" Target="../drawings/vmlDrawing1.v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6249" y="6642855"/>
            <a:ext cx="245751" cy="22570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100"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ACB1658E-5C68-CB43-BACB-788A5B641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9DDF0C4F-9045-3548-9802-128CB5B0C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8713" y="1906476"/>
            <a:ext cx="10563285" cy="367439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xmlns="" id="{82CF39F0-44BA-E647-AA99-658BDDE798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1467" y="749850"/>
            <a:ext cx="235112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AC1B52D-7485-264C-B4F3-6A96EBB94E64}" type="datetime3">
              <a:rPr lang="en-IN" smtClean="0"/>
              <a:pPr/>
              <a:t>28 October 2019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A307519A-E37F-4748-9265-06035F60EDA4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3401688B-5BBF-494D-A11B-601370B2C360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FA4F81A8-2C73-3246-8DF2-B7994515FA87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EA9F8BC5-62B8-154A-8456-2FF4CA07D3B9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07783601-7305-E24D-BE5B-DCE43F9C003B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2F196B8D-1B4E-4B47-9FDA-4B816603B824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A5BE025-9E92-B24D-B3B5-E5C787C7D036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E03F16BB-3F8A-7744-842C-5CEE50C7ECC4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8B9ED89-C260-6545-B790-2DD3B26ED527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1699DF4-495D-5342-BA47-C4329DE33F7D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xmlns="" id="{BF94B498-FE55-AB43-864B-02ED9B508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ransition spd="med"/>
  <p:hf hdr="0"/>
  <p:txStyles>
    <p:title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0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52" name="think-cell Slide" r:id="rId22" imgW="421" imgH="423" progId="TCLayout.ActiveDocument.1">
                  <p:embed/>
                </p:oleObj>
              </mc:Choice>
              <mc:Fallback>
                <p:oleObj name="think-cell Slide" r:id="rId22" imgW="421" imgH="42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0" name="Rectangle"/>
          <p:cNvSpPr/>
          <p:nvPr/>
        </p:nvSpPr>
        <p:spPr>
          <a:xfrm>
            <a:off x="-2438" y="-3918"/>
            <a:ext cx="12198096" cy="1059606"/>
          </a:xfrm>
          <a:prstGeom prst="rect">
            <a:avLst/>
          </a:prstGeom>
          <a:gradFill>
            <a:gsLst>
              <a:gs pos="0">
                <a:srgbClr val="0D29B3">
                  <a:alpha val="89412"/>
                </a:srgbClr>
              </a:gs>
              <a:gs pos="100000">
                <a:srgbClr val="18D521">
                  <a:alpha val="89412"/>
                </a:srgbClr>
              </a:gs>
            </a:gsLst>
            <a:lin ang="2413842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31788" y="76200"/>
            <a:ext cx="61595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IN" alt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1788" y="1333500"/>
            <a:ext cx="10515600" cy="469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C1B52D-7485-264C-B4F3-6A96EBB94E64}" type="datetime3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October 2019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Copyright © 2018 Sterlite Tech.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"/>
            </a:endParaRP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11869738" y="6605588"/>
            <a:ext cx="442912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5E5ECB-56B7-48D0-B80B-3C01E4FE1B86}" type="slidenum">
              <a:rPr kumimoji="0" lang="en-I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Calibri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altLang="en-US" sz="1100" b="0" i="0" u="none" strike="noStrike" kern="1200" cap="none" spc="0" normalizeH="0" baseline="0" noProof="0">
              <a:ln>
                <a:noFill/>
              </a:ln>
              <a:solidFill>
                <a:srgbClr val="929292"/>
              </a:solidFill>
              <a:effectLst/>
              <a:uLnTx/>
              <a:uFillTx/>
              <a:latin typeface="Arial" charset="0"/>
              <a:ea typeface="+mn-ea"/>
              <a:cs typeface="Arial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308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6" r:id="rId17"/>
  </p:sldLayoutIdLst>
  <p:hf hdr="0"/>
  <p:txStyles>
    <p:titleStyle>
      <a:lvl1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  <a:lvl2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Calibri" panose="020F0502020204030204" pitchFamily="34" charset="0"/>
        </a:defRPr>
      </a:lvl2pPr>
      <a:lvl3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Calibri" panose="020F0502020204030204" pitchFamily="34" charset="0"/>
        </a:defRPr>
      </a:lvl3pPr>
      <a:lvl4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Calibri" panose="020F0502020204030204" pitchFamily="34" charset="0"/>
        </a:defRPr>
      </a:lvl4pPr>
      <a:lvl5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Calibri" panose="020F0502020204030204" pitchFamily="34" charset="0"/>
        </a:defRPr>
      </a:lvl5pPr>
      <a:lvl6pPr marL="4572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7013" indent="-227013" algn="l" defTabSz="912813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000" kern="1200">
          <a:solidFill>
            <a:srgbClr val="0066B1"/>
          </a:solidFill>
          <a:latin typeface="+mn-lt"/>
          <a:ea typeface="+mn-ea"/>
          <a:cs typeface="+mn-cs"/>
        </a:defRPr>
      </a:lvl1pPr>
      <a:lvl2pPr marL="684213" indent="-227013" algn="l" defTabSz="912813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rgbClr val="7D8184"/>
          </a:solidFill>
          <a:latin typeface="+mn-lt"/>
          <a:ea typeface="+mn-ea"/>
          <a:cs typeface="+mn-cs"/>
        </a:defRPr>
      </a:lvl2pPr>
      <a:lvl3pPr marL="1141413" indent="-227013" algn="l" defTabSz="912813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rgbClr val="0066B1"/>
          </a:solidFill>
          <a:latin typeface="+mn-lt"/>
          <a:ea typeface="+mn-ea"/>
          <a:cs typeface="+mn-cs"/>
        </a:defRPr>
      </a:lvl3pPr>
      <a:lvl4pPr marL="1598613" indent="-227013" algn="l" defTabSz="912813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rgbClr val="0066B1"/>
          </a:solidFill>
          <a:latin typeface="+mn-lt"/>
          <a:ea typeface="+mn-ea"/>
          <a:cs typeface="+mn-cs"/>
        </a:defRPr>
      </a:lvl4pPr>
      <a:lvl5pPr marL="2055813" indent="-227013" algn="l" defTabSz="912813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rgbClr val="0066B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11" Type="http://schemas.microsoft.com/office/2007/relationships/hdphoto" Target="../media/hdphoto8.wdp"/><Relationship Id="rId12" Type="http://schemas.openxmlformats.org/officeDocument/2006/relationships/image" Target="../media/image39.png"/><Relationship Id="rId13" Type="http://schemas.microsoft.com/office/2007/relationships/hdphoto" Target="../media/hdphoto9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Relationship Id="rId4" Type="http://schemas.microsoft.com/office/2007/relationships/hdphoto" Target="../media/hdphoto6.wdp"/><Relationship Id="rId5" Type="http://schemas.openxmlformats.org/officeDocument/2006/relationships/image" Target="../media/image30.jpeg"/><Relationship Id="rId6" Type="http://schemas.openxmlformats.org/officeDocument/2006/relationships/image" Target="../media/image31.jpeg"/><Relationship Id="rId7" Type="http://schemas.openxmlformats.org/officeDocument/2006/relationships/image" Target="../media/image37.png"/><Relationship Id="rId8" Type="http://schemas.microsoft.com/office/2007/relationships/hdphoto" Target="../media/hdphoto7.wdp"/><Relationship Id="rId9" Type="http://schemas.openxmlformats.org/officeDocument/2006/relationships/image" Target="../media/image33.jpeg"/><Relationship Id="rId10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3.png"/><Relationship Id="rId21" Type="http://schemas.microsoft.com/office/2007/relationships/hdphoto" Target="../media/hdphoto14.wdp"/><Relationship Id="rId22" Type="http://schemas.openxmlformats.org/officeDocument/2006/relationships/image" Target="../media/image54.jpeg"/><Relationship Id="rId23" Type="http://schemas.openxmlformats.org/officeDocument/2006/relationships/image" Target="../media/image55.jpeg"/><Relationship Id="rId24" Type="http://schemas.openxmlformats.org/officeDocument/2006/relationships/image" Target="../media/image56.jpeg"/><Relationship Id="rId25" Type="http://schemas.openxmlformats.org/officeDocument/2006/relationships/image" Target="../media/image57.png"/><Relationship Id="rId26" Type="http://schemas.openxmlformats.org/officeDocument/2006/relationships/image" Target="../media/image58.png"/><Relationship Id="rId27" Type="http://schemas.openxmlformats.org/officeDocument/2006/relationships/image" Target="../media/image59.png"/><Relationship Id="rId28" Type="http://schemas.openxmlformats.org/officeDocument/2006/relationships/image" Target="../media/image60.jpe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Relationship Id="rId4" Type="http://schemas.openxmlformats.org/officeDocument/2006/relationships/image" Target="../media/image41.jpeg"/><Relationship Id="rId5" Type="http://schemas.microsoft.com/office/2007/relationships/hdphoto" Target="../media/hdphoto10.wdp"/><Relationship Id="rId30" Type="http://schemas.openxmlformats.org/officeDocument/2006/relationships/image" Target="../media/image62.png"/><Relationship Id="rId31" Type="http://schemas.openxmlformats.org/officeDocument/2006/relationships/image" Target="../media/image63.jpeg"/><Relationship Id="rId32" Type="http://schemas.openxmlformats.org/officeDocument/2006/relationships/image" Target="../media/image64.png"/><Relationship Id="rId9" Type="http://schemas.microsoft.com/office/2007/relationships/hdphoto" Target="../media/hdphoto11.wdp"/><Relationship Id="rId6" Type="http://schemas.openxmlformats.org/officeDocument/2006/relationships/image" Target="../media/image42.jpeg"/><Relationship Id="rId7" Type="http://schemas.openxmlformats.org/officeDocument/2006/relationships/image" Target="../media/image43.jpeg"/><Relationship Id="rId8" Type="http://schemas.openxmlformats.org/officeDocument/2006/relationships/image" Target="../media/image44.png"/><Relationship Id="rId33" Type="http://schemas.openxmlformats.org/officeDocument/2006/relationships/image" Target="../media/image65.png"/><Relationship Id="rId34" Type="http://schemas.openxmlformats.org/officeDocument/2006/relationships/image" Target="../media/image66.png"/><Relationship Id="rId35" Type="http://schemas.openxmlformats.org/officeDocument/2006/relationships/image" Target="../media/image67.jpeg"/><Relationship Id="rId36" Type="http://schemas.openxmlformats.org/officeDocument/2006/relationships/image" Target="../media/image68.jpeg"/><Relationship Id="rId10" Type="http://schemas.openxmlformats.org/officeDocument/2006/relationships/image" Target="../media/image45.jpeg"/><Relationship Id="rId11" Type="http://schemas.openxmlformats.org/officeDocument/2006/relationships/image" Target="../media/image46.jpeg"/><Relationship Id="rId12" Type="http://schemas.openxmlformats.org/officeDocument/2006/relationships/image" Target="../media/image47.png"/><Relationship Id="rId13" Type="http://schemas.microsoft.com/office/2007/relationships/hdphoto" Target="../media/hdphoto12.wdp"/><Relationship Id="rId14" Type="http://schemas.openxmlformats.org/officeDocument/2006/relationships/image" Target="../media/image48.jpeg"/><Relationship Id="rId15" Type="http://schemas.openxmlformats.org/officeDocument/2006/relationships/image" Target="../media/image49.jpeg"/><Relationship Id="rId16" Type="http://schemas.openxmlformats.org/officeDocument/2006/relationships/image" Target="../media/image50.jpeg"/><Relationship Id="rId17" Type="http://schemas.openxmlformats.org/officeDocument/2006/relationships/image" Target="../media/image51.jpeg"/><Relationship Id="rId18" Type="http://schemas.openxmlformats.org/officeDocument/2006/relationships/image" Target="../media/image52.jpeg"/><Relationship Id="rId19" Type="http://schemas.microsoft.com/office/2007/relationships/hdphoto" Target="../media/hdphoto13.wdp"/><Relationship Id="rId37" Type="http://schemas.openxmlformats.org/officeDocument/2006/relationships/image" Target="../media/image69.jpeg"/><Relationship Id="rId38" Type="http://schemas.openxmlformats.org/officeDocument/2006/relationships/image" Target="../media/image70.png"/><Relationship Id="rId39" Type="http://schemas.openxmlformats.org/officeDocument/2006/relationships/image" Target="../media/image71.jpeg"/><Relationship Id="rId40" Type="http://schemas.openxmlformats.org/officeDocument/2006/relationships/image" Target="../media/image72.jpeg"/><Relationship Id="rId41" Type="http://schemas.openxmlformats.org/officeDocument/2006/relationships/image" Target="../media/image73.jpeg"/><Relationship Id="rId42" Type="http://schemas.openxmlformats.org/officeDocument/2006/relationships/image" Target="../media/image74.jpeg"/><Relationship Id="rId43" Type="http://schemas.openxmlformats.org/officeDocument/2006/relationships/image" Target="../media/image75.jpeg"/><Relationship Id="rId44" Type="http://schemas.openxmlformats.org/officeDocument/2006/relationships/image" Target="../media/image76.jpeg"/><Relationship Id="rId45" Type="http://schemas.openxmlformats.org/officeDocument/2006/relationships/image" Target="../media/image7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4" Type="http://schemas.openxmlformats.org/officeDocument/2006/relationships/image" Target="../media/image81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4" Type="http://schemas.openxmlformats.org/officeDocument/2006/relationships/image" Target="../media/image81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4" Type="http://schemas.openxmlformats.org/officeDocument/2006/relationships/image" Target="../media/image81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2.jpeg"/><Relationship Id="rId3" Type="http://schemas.openxmlformats.org/officeDocument/2006/relationships/image" Target="../media/image8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4" Type="http://schemas.openxmlformats.org/officeDocument/2006/relationships/image" Target="../media/image85.png"/><Relationship Id="rId5" Type="http://schemas.microsoft.com/office/2007/relationships/hdphoto" Target="../media/hdphoto15.wdp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5.jp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4" Type="http://schemas.openxmlformats.org/officeDocument/2006/relationships/image" Target="../media/image101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g"/></Relationships>
</file>

<file path=ppt/slides/_rels/slide27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25.png"/><Relationship Id="rId21" Type="http://schemas.openxmlformats.org/officeDocument/2006/relationships/image" Target="../media/image126.jpeg"/><Relationship Id="rId22" Type="http://schemas.openxmlformats.org/officeDocument/2006/relationships/image" Target="../media/image127.png"/><Relationship Id="rId23" Type="http://schemas.openxmlformats.org/officeDocument/2006/relationships/image" Target="../media/image128.jpeg"/><Relationship Id="rId24" Type="http://schemas.openxmlformats.org/officeDocument/2006/relationships/image" Target="../media/image129.jpeg"/><Relationship Id="rId25" Type="http://schemas.openxmlformats.org/officeDocument/2006/relationships/image" Target="../media/image130.png"/><Relationship Id="rId26" Type="http://schemas.openxmlformats.org/officeDocument/2006/relationships/image" Target="../media/image131.png"/><Relationship Id="rId27" Type="http://schemas.openxmlformats.org/officeDocument/2006/relationships/image" Target="../media/image132.png"/><Relationship Id="rId28" Type="http://schemas.openxmlformats.org/officeDocument/2006/relationships/image" Target="../media/image133.png"/><Relationship Id="rId29" Type="http://schemas.openxmlformats.org/officeDocument/2006/relationships/image" Target="../media/image134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7.gif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30" Type="http://schemas.openxmlformats.org/officeDocument/2006/relationships/image" Target="../media/image135.png"/><Relationship Id="rId31" Type="http://schemas.openxmlformats.org/officeDocument/2006/relationships/image" Target="../media/image136.png"/><Relationship Id="rId32" Type="http://schemas.openxmlformats.org/officeDocument/2006/relationships/image" Target="../media/image137.png"/><Relationship Id="rId9" Type="http://schemas.openxmlformats.org/officeDocument/2006/relationships/image" Target="../media/image114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jpeg"/><Relationship Id="rId33" Type="http://schemas.openxmlformats.org/officeDocument/2006/relationships/image" Target="../media/image138.png"/><Relationship Id="rId34" Type="http://schemas.openxmlformats.org/officeDocument/2006/relationships/image" Target="../media/image139.png"/><Relationship Id="rId35" Type="http://schemas.openxmlformats.org/officeDocument/2006/relationships/image" Target="../media/image140.png"/><Relationship Id="rId36" Type="http://schemas.openxmlformats.org/officeDocument/2006/relationships/image" Target="../media/image141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jpeg"/><Relationship Id="rId13" Type="http://schemas.openxmlformats.org/officeDocument/2006/relationships/image" Target="../media/image118.jpeg"/><Relationship Id="rId14" Type="http://schemas.openxmlformats.org/officeDocument/2006/relationships/image" Target="../media/image119.jpeg"/><Relationship Id="rId15" Type="http://schemas.openxmlformats.org/officeDocument/2006/relationships/image" Target="../media/image120.jpeg"/><Relationship Id="rId16" Type="http://schemas.openxmlformats.org/officeDocument/2006/relationships/image" Target="../media/image121.jpeg"/><Relationship Id="rId17" Type="http://schemas.openxmlformats.org/officeDocument/2006/relationships/image" Target="../media/image122.jpeg"/><Relationship Id="rId18" Type="http://schemas.openxmlformats.org/officeDocument/2006/relationships/image" Target="../media/image123.jpeg"/><Relationship Id="rId19" Type="http://schemas.openxmlformats.org/officeDocument/2006/relationships/image" Target="../media/image124.png"/><Relationship Id="rId37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5.wdp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image" Target="../media/image33.jpeg"/><Relationship Id="rId7" Type="http://schemas.openxmlformats.org/officeDocument/2006/relationships/image" Target="../media/image34.jpeg"/><Relationship Id="rId8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38000" y="6502400"/>
            <a:ext cx="212725" cy="230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IN" sz="9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8715" y="6007289"/>
            <a:ext cx="2572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www.sterlitetech.com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STL Solution for Physical Security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8715" y="3192878"/>
            <a:ext cx="6289780" cy="2814411"/>
          </a:xfrm>
        </p:spPr>
        <p:txBody>
          <a:bodyPr/>
          <a:lstStyle/>
          <a:p>
            <a:r>
              <a:rPr lang="en-GB" sz="6600" b="0" dirty="0" err="1" smtClean="0"/>
              <a:t>Sensron</a:t>
            </a:r>
            <a:r>
              <a:rPr lang="en-GB" sz="6600" b="0" dirty="0" smtClean="0"/>
              <a:t>+ </a:t>
            </a:r>
            <a:endParaRPr lang="en-GB" sz="6600" b="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3" r="300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54100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463639" y="2578808"/>
            <a:ext cx="4055175" cy="4026780"/>
            <a:chOff x="453661" y="1813865"/>
            <a:chExt cx="4613966" cy="5135602"/>
          </a:xfrm>
        </p:grpSpPr>
        <p:pic>
          <p:nvPicPr>
            <p:cNvPr id="41" name="Picture 4" descr="Related image"/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45872">
              <a:off x="554016" y="5204437"/>
              <a:ext cx="2418426" cy="161228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F:\Working Directory\Pooja Ghosh\Official\AS\AAI\d98b2aee62df41e1b8e3e4ad06b0de08.0.jp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2452">
              <a:off x="453661" y="3247562"/>
              <a:ext cx="2619137" cy="1704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F:\Working Directory\Pooja Ghosh\Official\AS\AAI\b3566b6033244ba983b1e28adefff61a.0.jpg"/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8"/>
            <a:stretch/>
          </p:blipFill>
          <p:spPr bwMode="auto">
            <a:xfrm rot="20963024">
              <a:off x="2902530" y="5308296"/>
              <a:ext cx="2165097" cy="1641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Related image"/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1061" y="3366440"/>
              <a:ext cx="2003155" cy="111328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5" descr="F:\Working Directory\Pooja Ghosh\Official\AS\AAI\116752d0eedb452a9c553e2ed43be50b.0.jpg"/>
            <p:cNvPicPr>
              <a:picLocks noChangeAspect="1" noChangeArrowheads="1"/>
            </p:cNvPicPr>
            <p:nvPr/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5" t="12656"/>
            <a:stretch/>
          </p:blipFill>
          <p:spPr bwMode="auto">
            <a:xfrm rot="861248">
              <a:off x="2800694" y="1882647"/>
              <a:ext cx="2109244" cy="1333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8" descr="Related image"/>
            <p:cNvPicPr>
              <a:picLocks noChangeAspect="1" noChangeArrowheads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29526">
              <a:off x="466336" y="1813865"/>
              <a:ext cx="2268498" cy="167210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Image result for 2018 Sunjuwan attack"/>
            <p:cNvPicPr>
              <a:picLocks noChangeAspect="1" noChangeArrowheads="1"/>
            </p:cNvPicPr>
            <p:nvPr/>
          </p:nvPicPr>
          <p:blipFill>
            <a:blip r:embed="rId1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76466">
              <a:off x="2435487" y="4469639"/>
              <a:ext cx="1852263" cy="123484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 Areas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chemeClr val="bg2"/>
                </a:solidFill>
              </a:rPr>
              <a:t>© 2019-2020 </a:t>
            </a:r>
            <a:r>
              <a:rPr lang="en-IN" smtClean="0">
                <a:solidFill>
                  <a:schemeClr val="bg2"/>
                </a:solidFill>
              </a:rPr>
              <a:t>Sterlite Technologies Limited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3639" y="1246905"/>
            <a:ext cx="4371597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Security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Breaches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49437" y="1707830"/>
            <a:ext cx="166996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India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0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4835236" y="1474708"/>
            <a:ext cx="6575166" cy="4598652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600" b="0" i="0" u="none" strike="noStrike" cap="none" spc="0" normalizeH="0" baseline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7627" y="1874347"/>
            <a:ext cx="6170384" cy="40934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IN" sz="200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sym typeface="Calibri"/>
              </a:rPr>
              <a:t>Defence</a:t>
            </a:r>
            <a:r>
              <a:rPr kumimoji="0" lang="en-IN" sz="2000" i="0" u="none" strike="noStrike" cap="none" spc="0" normalizeH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sym typeface="Calibri"/>
              </a:rPr>
              <a:t> or Military personal wh</a:t>
            </a:r>
            <a:r>
              <a:rPr lang="en-IN" sz="2000" dirty="0" smtClean="0">
                <a:solidFill>
                  <a:schemeClr val="bg2"/>
                </a:solidFill>
              </a:rPr>
              <a:t>o are fighting all day all night to make sure we are safe, unfortunately themselves </a:t>
            </a:r>
            <a:r>
              <a:rPr lang="en-IN" sz="2000" b="1" dirty="0" smtClean="0">
                <a:solidFill>
                  <a:schemeClr val="bg2"/>
                </a:solidFill>
              </a:rPr>
              <a:t>don’t have desired level of security</a:t>
            </a:r>
          </a:p>
          <a:p>
            <a:pPr marL="285750" marR="0" indent="-2857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en-IN" sz="200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sym typeface="Calibri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000" b="1" dirty="0">
                <a:solidFill>
                  <a:schemeClr val="bg2"/>
                </a:solidFill>
              </a:rPr>
              <a:t>More than a life is sacrificed daily </a:t>
            </a:r>
            <a:r>
              <a:rPr lang="en-IN" sz="2000" dirty="0">
                <a:solidFill>
                  <a:schemeClr val="bg2"/>
                </a:solidFill>
              </a:rPr>
              <a:t>for safeguarding us mango </a:t>
            </a:r>
            <a:r>
              <a:rPr lang="en-IN" sz="2000" dirty="0" smtClean="0">
                <a:solidFill>
                  <a:schemeClr val="bg2"/>
                </a:solidFill>
              </a:rPr>
              <a:t>people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000" dirty="0">
              <a:solidFill>
                <a:schemeClr val="bg2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>
                <a:solidFill>
                  <a:schemeClr val="bg2"/>
                </a:solidFill>
              </a:rPr>
              <a:t>Just </a:t>
            </a:r>
            <a:r>
              <a:rPr lang="en-IN" sz="2000" b="1" dirty="0">
                <a:solidFill>
                  <a:schemeClr val="bg2"/>
                </a:solidFill>
              </a:rPr>
              <a:t>Indian Army lost a soldier on duty every third day </a:t>
            </a:r>
            <a:r>
              <a:rPr lang="en-IN" sz="2000" dirty="0">
                <a:solidFill>
                  <a:schemeClr val="bg2"/>
                </a:solidFill>
              </a:rPr>
              <a:t>in past 13 years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000" dirty="0">
              <a:solidFill>
                <a:schemeClr val="bg2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000" b="1" dirty="0">
                <a:solidFill>
                  <a:schemeClr val="bg2"/>
                </a:solidFill>
              </a:rPr>
              <a:t>Death of Jawans in terror attacks rose by 106</a:t>
            </a:r>
            <a:r>
              <a:rPr lang="en-IN" sz="2000" b="1" dirty="0" smtClean="0">
                <a:solidFill>
                  <a:schemeClr val="bg2"/>
                </a:solidFill>
              </a:rPr>
              <a:t>% </a:t>
            </a:r>
            <a:r>
              <a:rPr lang="en-IN" sz="2000" dirty="0" smtClean="0">
                <a:solidFill>
                  <a:schemeClr val="bg2"/>
                </a:solidFill>
              </a:rPr>
              <a:t>in </a:t>
            </a:r>
            <a:r>
              <a:rPr lang="en-IN" sz="2000" dirty="0">
                <a:solidFill>
                  <a:schemeClr val="bg2"/>
                </a:solidFill>
              </a:rPr>
              <a:t>just J&amp;K last </a:t>
            </a:r>
            <a:r>
              <a:rPr lang="en-IN" sz="2000" dirty="0" smtClean="0">
                <a:solidFill>
                  <a:schemeClr val="bg2"/>
                </a:solidFill>
              </a:rPr>
              <a:t>year</a:t>
            </a:r>
            <a:endParaRPr lang="en-IN" sz="2000" dirty="0">
              <a:solidFill>
                <a:schemeClr val="bg2"/>
              </a:solidFill>
            </a:endParaRPr>
          </a:p>
          <a:p>
            <a:pPr marL="285750" marR="0" indent="-2857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en-IN" sz="200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sym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12584" y="3775689"/>
            <a:ext cx="2379888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sym typeface="Calibri"/>
              </a:rPr>
              <a:t>Customer 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8581" y="4263604"/>
            <a:ext cx="357732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rgbClr val="1B48C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ym typeface="Calibri"/>
              </a:rPr>
              <a:t>Pain </a:t>
            </a:r>
            <a:r>
              <a:rPr lang="en-US" dirty="0" smtClean="0">
                <a:sym typeface="Calibri"/>
              </a:rPr>
              <a:t>Points</a:t>
            </a:r>
            <a:endParaRPr lang="en-US" dirty="0">
              <a:sym typeface="Calibri"/>
            </a:endParaRPr>
          </a:p>
        </p:txBody>
      </p:sp>
      <p:sp>
        <p:nvSpPr>
          <p:cNvPr id="26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4835236" y="2169494"/>
            <a:ext cx="6575166" cy="4598652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62463" y="3105453"/>
            <a:ext cx="6170384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L="285750" marR="0" indent="-28575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</a:defRPr>
            </a:lvl1pPr>
          </a:lstStyle>
          <a:p>
            <a:r>
              <a:rPr lang="en-IN" dirty="0"/>
              <a:t>Absence of </a:t>
            </a:r>
            <a:r>
              <a:rPr lang="en-IN" dirty="0" smtClean="0"/>
              <a:t>integrated </a:t>
            </a:r>
            <a:r>
              <a:rPr lang="en-IN" dirty="0"/>
              <a:t>approach &amp; </a:t>
            </a:r>
            <a:r>
              <a:rPr lang="en-IN" dirty="0" smtClean="0"/>
              <a:t>system</a:t>
            </a:r>
          </a:p>
          <a:p>
            <a:pPr marL="0" indent="0">
              <a:buNone/>
            </a:pPr>
            <a:endParaRPr lang="en-IN" dirty="0"/>
          </a:p>
          <a:p>
            <a:r>
              <a:rPr lang="en-US" dirty="0"/>
              <a:t>Unavoidable openings along </a:t>
            </a:r>
            <a:r>
              <a:rPr lang="en-US" dirty="0" smtClean="0"/>
              <a:t>perimeter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Easy visibility &amp; access to close </a:t>
            </a:r>
            <a:r>
              <a:rPr lang="en-IN" dirty="0" smtClean="0"/>
              <a:t>outsiders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 </a:t>
            </a:r>
            <a:r>
              <a:rPr lang="en-IN" dirty="0" smtClean="0"/>
              <a:t>False </a:t>
            </a:r>
            <a:r>
              <a:rPr lang="en-IN" dirty="0"/>
              <a:t>alarms due to </a:t>
            </a:r>
            <a:r>
              <a:rPr lang="en-IN" dirty="0" smtClean="0"/>
              <a:t>animal intrusions</a:t>
            </a:r>
          </a:p>
          <a:p>
            <a:pPr marL="0" indent="0">
              <a:buNone/>
            </a:pPr>
            <a:endParaRPr lang="en-IN" dirty="0"/>
          </a:p>
          <a:p>
            <a:r>
              <a:rPr lang="en-US" dirty="0"/>
              <a:t> Harsh </a:t>
            </a:r>
            <a:r>
              <a:rPr lang="en-US" dirty="0" smtClean="0"/>
              <a:t>environmental </a:t>
            </a:r>
            <a:r>
              <a:rPr lang="en-US" dirty="0"/>
              <a:t>conditions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33696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ounded Rectangle 176"/>
          <p:cNvSpPr/>
          <p:nvPr/>
        </p:nvSpPr>
        <p:spPr>
          <a:xfrm>
            <a:off x="3592288" y="926802"/>
            <a:ext cx="6535783" cy="5749065"/>
          </a:xfrm>
          <a:prstGeom prst="roundRect">
            <a:avLst/>
          </a:prstGeom>
          <a:solidFill>
            <a:schemeClr val="bg1">
              <a:alpha val="14000"/>
            </a:schemeClr>
          </a:solidFill>
          <a:ln w="38100" cap="flat">
            <a:solidFill>
              <a:srgbClr val="1B48C4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11924168" y="6518504"/>
            <a:ext cx="245751" cy="225709"/>
          </a:xfrm>
        </p:spPr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-389739" y="6605588"/>
            <a:ext cx="2774338" cy="280105"/>
          </a:xfrm>
        </p:spPr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10403153" y="2015377"/>
            <a:ext cx="1965754" cy="804371"/>
            <a:chOff x="4113734" y="1462930"/>
            <a:chExt cx="2719988" cy="1122088"/>
          </a:xfrm>
        </p:grpSpPr>
        <p:sp>
          <p:nvSpPr>
            <p:cNvPr id="79" name="Rectangle 78"/>
            <p:cNvSpPr/>
            <p:nvPr/>
          </p:nvSpPr>
          <p:spPr>
            <a:xfrm>
              <a:off x="4690885" y="1471730"/>
              <a:ext cx="1855420" cy="1104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187655" y="1826158"/>
              <a:ext cx="1646067" cy="4293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Protection             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solidFill>
              <a:srgbClr val="1B48C4"/>
            </a:solidFill>
            <a:ln w="0">
              <a:noFill/>
              <a:prstDash val="solid"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1400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0403149" y="2851110"/>
            <a:ext cx="1940351" cy="802333"/>
            <a:chOff x="4113734" y="1462930"/>
            <a:chExt cx="2643412" cy="1122088"/>
          </a:xfrm>
        </p:grpSpPr>
        <p:sp>
          <p:nvSpPr>
            <p:cNvPr id="83" name="Rectangle 82"/>
            <p:cNvSpPr/>
            <p:nvPr/>
          </p:nvSpPr>
          <p:spPr>
            <a:xfrm>
              <a:off x="4690886" y="1471730"/>
              <a:ext cx="1802915" cy="1104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157660" y="1886902"/>
              <a:ext cx="1599486" cy="3078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 smtClean="0"/>
                <a:t>Detection</a:t>
              </a:r>
              <a:endParaRPr lang="en-US" sz="1400" dirty="0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solidFill>
              <a:srgbClr val="1B48C4"/>
            </a:solidFill>
            <a:ln w="0">
              <a:noFill/>
              <a:prstDash val="solid"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US" sz="14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0425379" y="3703113"/>
            <a:ext cx="1923891" cy="808755"/>
            <a:chOff x="4113734" y="1462930"/>
            <a:chExt cx="2620892" cy="1122088"/>
          </a:xfrm>
        </p:grpSpPr>
        <p:sp>
          <p:nvSpPr>
            <p:cNvPr id="87" name="Rectangle 86"/>
            <p:cNvSpPr/>
            <p:nvPr/>
          </p:nvSpPr>
          <p:spPr>
            <a:xfrm>
              <a:off x="4690885" y="1471730"/>
              <a:ext cx="1768658" cy="1104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165534" y="1886903"/>
              <a:ext cx="1569092" cy="3078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 smtClean="0"/>
                <a:t>Verification</a:t>
              </a:r>
              <a:endParaRPr lang="en-US" sz="1400" dirty="0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solidFill>
              <a:srgbClr val="1B48C4"/>
            </a:solidFill>
            <a:ln w="0">
              <a:noFill/>
              <a:prstDash val="solid"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US" sz="14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0453091" y="4554600"/>
            <a:ext cx="1923890" cy="878585"/>
            <a:chOff x="4113734" y="1462930"/>
            <a:chExt cx="2579604" cy="1122088"/>
          </a:xfrm>
        </p:grpSpPr>
        <p:sp>
          <p:nvSpPr>
            <p:cNvPr id="91" name="Rectangle 90"/>
            <p:cNvSpPr/>
            <p:nvPr/>
          </p:nvSpPr>
          <p:spPr>
            <a:xfrm>
              <a:off x="4690885" y="1471730"/>
              <a:ext cx="1716402" cy="1104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170606" y="1834233"/>
              <a:ext cx="1522732" cy="3078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 smtClean="0"/>
                <a:t>Response</a:t>
              </a:r>
              <a:endParaRPr lang="en-US" sz="1400" dirty="0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4113734" y="1462930"/>
              <a:ext cx="1122088" cy="1122088"/>
            </a:xfrm>
            <a:prstGeom prst="ellipse">
              <a:avLst/>
            </a:prstGeom>
            <a:solidFill>
              <a:srgbClr val="1B48C4"/>
            </a:solidFill>
            <a:ln w="0">
              <a:noFill/>
              <a:prstDash val="solid"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horz" wrap="square" lIns="71981" tIns="91416" rIns="71981" bIns="91416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US" sz="14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084420" y="1056195"/>
            <a:ext cx="5643921" cy="5501050"/>
            <a:chOff x="4562397" y="1235926"/>
            <a:chExt cx="5318809" cy="5367148"/>
          </a:xfrm>
        </p:grpSpPr>
        <p:sp>
          <p:nvSpPr>
            <p:cNvPr id="56" name="Flowchart: Connector 55"/>
            <p:cNvSpPr/>
            <p:nvPr/>
          </p:nvSpPr>
          <p:spPr>
            <a:xfrm>
              <a:off x="4562397" y="1235926"/>
              <a:ext cx="5318809" cy="5367148"/>
            </a:xfrm>
            <a:prstGeom prst="flowChartConnector">
              <a:avLst/>
            </a:prstGeom>
            <a:gradFill>
              <a:gsLst>
                <a:gs pos="0">
                  <a:srgbClr val="EB3345">
                    <a:alpha val="31000"/>
                  </a:srgb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  <a:alpha val="75000"/>
                  </a:schemeClr>
                </a:gs>
              </a:gsLst>
            </a:gradFill>
            <a:ln>
              <a:solidFill>
                <a:srgbClr val="EB3345">
                  <a:alpha val="53000"/>
                </a:srgb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57" name="Flowchart: Connector 56"/>
            <p:cNvSpPr/>
            <p:nvPr/>
          </p:nvSpPr>
          <p:spPr>
            <a:xfrm>
              <a:off x="5223209" y="1860915"/>
              <a:ext cx="4000924" cy="4165701"/>
            </a:xfrm>
            <a:prstGeom prst="flowChartConnector">
              <a:avLst/>
            </a:prstGeom>
            <a:gradFill>
              <a:gsLst>
                <a:gs pos="0">
                  <a:srgbClr val="EB3345">
                    <a:lumMod val="88000"/>
                    <a:alpha val="25000"/>
                  </a:srgbClr>
                </a:gs>
                <a:gs pos="100000">
                  <a:srgbClr val="EB3345">
                    <a:alpha val="35000"/>
                  </a:srgbClr>
                </a:gs>
              </a:gsLst>
            </a:gradFill>
            <a:ln>
              <a:solidFill>
                <a:srgbClr val="C00000">
                  <a:alpha val="38000"/>
                </a:srgb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58" name="Flowchart: Connector 57"/>
            <p:cNvSpPr/>
            <p:nvPr/>
          </p:nvSpPr>
          <p:spPr>
            <a:xfrm>
              <a:off x="5929350" y="2542059"/>
              <a:ext cx="2620124" cy="2803333"/>
            </a:xfrm>
            <a:prstGeom prst="flowChartConnector">
              <a:avLst/>
            </a:prstGeom>
            <a:solidFill>
              <a:srgbClr val="EB3345">
                <a:alpha val="88000"/>
              </a:srgbClr>
            </a:solidFill>
            <a:ln w="15875">
              <a:solidFill>
                <a:srgbClr val="C00000">
                  <a:alpha val="54000"/>
                </a:srgbClr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24" y="3547072"/>
            <a:ext cx="832104" cy="5690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" descr="Image result for perimeter lighting syste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047" y="1760664"/>
            <a:ext cx="836039" cy="6073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1" name="Picture 7" descr="Image result for surveillan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153" y="2432131"/>
            <a:ext cx="834107" cy="6073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2" name="Picture 11" descr="Image result for under vehicle surveillance system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6" b="15802"/>
          <a:stretch/>
        </p:blipFill>
        <p:spPr bwMode="auto">
          <a:xfrm>
            <a:off x="9220742" y="3884475"/>
            <a:ext cx="711447" cy="433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3" name="Picture 13" descr="Image result for bollard gate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02" b="14883"/>
          <a:stretch/>
        </p:blipFill>
        <p:spPr bwMode="auto">
          <a:xfrm>
            <a:off x="8263553" y="3547072"/>
            <a:ext cx="832104" cy="555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5" name="Picture 6" descr="Related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36" y="2388589"/>
            <a:ext cx="832104" cy="6282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6" name="Picture 10" descr="Related imag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676" y="4781380"/>
            <a:ext cx="832104" cy="555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7" name="Picture 14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2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30357" r="39873" b="30182"/>
          <a:stretch/>
        </p:blipFill>
        <p:spPr bwMode="auto">
          <a:xfrm>
            <a:off x="5968951" y="1036865"/>
            <a:ext cx="579535" cy="375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5" descr="F:\Working Directory\Pooja Ghosh\Official\Random\pl19059932-straight_line_razor_wire_galvanized_welded_razor_barbed_wire_mesh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164" y="1215495"/>
            <a:ext cx="508021" cy="344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9" name="Picture 2" descr="F:\Working Directory\Pooja Ghosh\Official\Random\flexzone-das-digitale-zaunmeldesystem-cb05e-produkt_fs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" t="14358" r="10484" b="34230"/>
          <a:stretch/>
        </p:blipFill>
        <p:spPr bwMode="auto">
          <a:xfrm>
            <a:off x="3998633" y="2464606"/>
            <a:ext cx="832104" cy="535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0" name="Picture 3" descr="F:\Working Directory\Pooja Ghosh\Official\Random\Fiberpatrol-insert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112" y="3157173"/>
            <a:ext cx="832104" cy="559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1" name="Picture 2" descr="F:\Working Directory\Pooja Ghosh\Official\Random\SmartGRATE21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112" y="3915232"/>
            <a:ext cx="832104" cy="554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2" name="Picture 2" descr="F:\Working Directory\Pooja Ghosh\Official\Random\1457fc86f0761d1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148" y="965543"/>
            <a:ext cx="587264" cy="58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F:\Working Directory\Pooja Ghosh\Official\Random\searchlight1600 (1)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676" y="998673"/>
            <a:ext cx="631365" cy="6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F:\Working Directory\Pooja Ghosh\Official\Random\FLIR-Thermal-Pan-Tilt-thumb-633231326.jp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661" y="2493842"/>
            <a:ext cx="727305" cy="4836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6" name="Picture 4" descr="Image result for cctv camera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97"/>
          <a:stretch/>
        </p:blipFill>
        <p:spPr bwMode="auto">
          <a:xfrm>
            <a:off x="7975289" y="1319421"/>
            <a:ext cx="661012" cy="466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7" name="Picture 8" descr="Related image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765" y="1802818"/>
            <a:ext cx="738806" cy="492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4" name="Picture 9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349" y="1876523"/>
            <a:ext cx="451897" cy="375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10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6"/>
          <a:stretch/>
        </p:blipFill>
        <p:spPr bwMode="auto">
          <a:xfrm>
            <a:off x="8990543" y="5133696"/>
            <a:ext cx="603105" cy="4225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11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1" b="30329"/>
          <a:stretch/>
        </p:blipFill>
        <p:spPr bwMode="auto">
          <a:xfrm flipH="1">
            <a:off x="9045139" y="4461076"/>
            <a:ext cx="876391" cy="4578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13" descr="Image result for ir illuminator in field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5" b="20396"/>
          <a:stretch/>
        </p:blipFill>
        <p:spPr bwMode="auto">
          <a:xfrm>
            <a:off x="9238557" y="3157173"/>
            <a:ext cx="675818" cy="499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8" name="Picture 14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84" y="6184573"/>
            <a:ext cx="492535" cy="4249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2"/>
          <p:cNvPicPr>
            <a:picLocks noChangeAspect="1" noChangeArrowheads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3" t="7603" r="36566" b="54082"/>
          <a:stretch/>
        </p:blipFill>
        <p:spPr bwMode="auto">
          <a:xfrm>
            <a:off x="8822683" y="5538557"/>
            <a:ext cx="132759" cy="222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2" descr="F:\Working Directory\Pooja Ghosh\Official\Random\freedom-lteiconHow-Route-Analytics-Can-Help-Manage-LTE-Networks.jpe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16" y="6209068"/>
            <a:ext cx="451630" cy="451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680" y="2806602"/>
            <a:ext cx="1877672" cy="12186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2" descr="C:\Users\pooja.ghosh\Desktop\network-operation-center-noc_89683.png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435" y="3507455"/>
            <a:ext cx="1800593" cy="108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5" descr="Image result for uav ideaforge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015" y="6102248"/>
            <a:ext cx="730611" cy="48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7" descr="Image result for ir sensor outdoor"/>
          <p:cNvPicPr>
            <a:picLocks noChangeAspect="1" noChangeArrowheads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6" b="13602"/>
          <a:stretch/>
        </p:blipFill>
        <p:spPr bwMode="auto">
          <a:xfrm>
            <a:off x="5630350" y="6072771"/>
            <a:ext cx="405652" cy="248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8" name="Picture 2" descr="F:\Working Directory\Pooja Ghosh\Official\Random\bullet-proof-vests-500x500.jp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522" y="5747116"/>
            <a:ext cx="284879" cy="4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F:\Working Directory\Pooja Ghosh\Official\Random\Lynx_LR6_c30d941130.jpg"/>
          <p:cNvPicPr>
            <a:picLocks noChangeAspect="1" noChangeArrowheads="1"/>
          </p:cNvPicPr>
          <p:nvPr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7" t="10203" r="12213" b="10690"/>
          <a:stretch/>
        </p:blipFill>
        <p:spPr bwMode="auto">
          <a:xfrm>
            <a:off x="8727967" y="5755283"/>
            <a:ext cx="322193" cy="25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4" descr="F:\Working Directory\Pooja Ghosh\Official\Random\Fire-Alaram-System-Icon-1.png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548" y="6085973"/>
            <a:ext cx="489713" cy="31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203955" y="1182571"/>
            <a:ext cx="2949859" cy="889153"/>
          </a:xfrm>
          <a:prstGeom prst="roundRect">
            <a:avLst/>
          </a:prstGeom>
          <a:noFill/>
          <a:ln w="12700" cap="flat">
            <a:solidFill>
              <a:srgbClr val="1B48C4"/>
            </a:solidFill>
            <a:prstDash val="sysDot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3F93145A-DB37-45EF-BFBE-683E97F1820B}"/>
              </a:ext>
            </a:extLst>
          </p:cNvPr>
          <p:cNvSpPr/>
          <p:nvPr/>
        </p:nvSpPr>
        <p:spPr>
          <a:xfrm>
            <a:off x="6507047" y="2170477"/>
            <a:ext cx="836039" cy="155723"/>
          </a:xfrm>
          <a:prstGeom prst="rect">
            <a:avLst/>
          </a:prstGeom>
          <a:solidFill>
            <a:srgbClr val="00AEEF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 smtClean="0"/>
              <a:t>Lighting</a:t>
            </a:r>
            <a:endParaRPr lang="en-IN" sz="700" b="1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3F93145A-DB37-45EF-BFBE-683E97F1820B}"/>
              </a:ext>
            </a:extLst>
          </p:cNvPr>
          <p:cNvSpPr/>
          <p:nvPr/>
        </p:nvSpPr>
        <p:spPr>
          <a:xfrm>
            <a:off x="5129539" y="2760936"/>
            <a:ext cx="836039" cy="155723"/>
          </a:xfrm>
          <a:prstGeom prst="rect">
            <a:avLst/>
          </a:prstGeom>
          <a:solidFill>
            <a:srgbClr val="00AEEF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 smtClean="0"/>
              <a:t>Fencing</a:t>
            </a:r>
            <a:endParaRPr lang="en-IN" sz="700" b="1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xmlns="" id="{3F93145A-DB37-45EF-BFBE-683E97F1820B}"/>
              </a:ext>
            </a:extLst>
          </p:cNvPr>
          <p:cNvSpPr/>
          <p:nvPr/>
        </p:nvSpPr>
        <p:spPr>
          <a:xfrm>
            <a:off x="4785624" y="3625250"/>
            <a:ext cx="836039" cy="155723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 smtClean="0"/>
              <a:t>OFC based PIDS</a:t>
            </a:r>
            <a:endParaRPr lang="en-IN" sz="700" b="1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3F93145A-DB37-45EF-BFBE-683E97F1820B}"/>
              </a:ext>
            </a:extLst>
          </p:cNvPr>
          <p:cNvSpPr/>
          <p:nvPr/>
        </p:nvSpPr>
        <p:spPr>
          <a:xfrm>
            <a:off x="5197741" y="4903274"/>
            <a:ext cx="836039" cy="155723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 smtClean="0"/>
              <a:t>Miscellaneous</a:t>
            </a:r>
            <a:endParaRPr lang="en-IN" sz="700" b="1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3F93145A-DB37-45EF-BFBE-683E97F1820B}"/>
              </a:ext>
            </a:extLst>
          </p:cNvPr>
          <p:cNvSpPr/>
          <p:nvPr/>
        </p:nvSpPr>
        <p:spPr>
          <a:xfrm>
            <a:off x="8263553" y="3716268"/>
            <a:ext cx="832104" cy="155723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 smtClean="0"/>
              <a:t>Access Control</a:t>
            </a:r>
            <a:endParaRPr lang="en-IN" sz="700" b="1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3F93145A-DB37-45EF-BFBE-683E97F1820B}"/>
              </a:ext>
            </a:extLst>
          </p:cNvPr>
          <p:cNvSpPr/>
          <p:nvPr/>
        </p:nvSpPr>
        <p:spPr>
          <a:xfrm>
            <a:off x="7895220" y="2435685"/>
            <a:ext cx="836039" cy="155723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 smtClean="0"/>
              <a:t>Surveillance</a:t>
            </a:r>
            <a:endParaRPr lang="en-IN" sz="700" b="1" dirty="0"/>
          </a:p>
        </p:txBody>
      </p:sp>
      <p:pic>
        <p:nvPicPr>
          <p:cNvPr id="120" name="Picture 20" descr="Image result for ert team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500" y="4781380"/>
            <a:ext cx="833105" cy="603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3F93145A-DB37-45EF-BFBE-683E97F1820B}"/>
              </a:ext>
            </a:extLst>
          </p:cNvPr>
          <p:cNvSpPr/>
          <p:nvPr/>
        </p:nvSpPr>
        <p:spPr>
          <a:xfrm>
            <a:off x="7841524" y="4947290"/>
            <a:ext cx="836039" cy="155723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" b="1" dirty="0" smtClean="0"/>
              <a:t>End Elements QRT</a:t>
            </a:r>
            <a:endParaRPr lang="en-IN" sz="650" b="1" dirty="0"/>
          </a:p>
        </p:txBody>
      </p:sp>
      <p:pic>
        <p:nvPicPr>
          <p:cNvPr id="3074" name="Picture 2" descr="Image result for authentication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851" y="5301766"/>
            <a:ext cx="858235" cy="579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xmlns="" id="{3F93145A-DB37-45EF-BFBE-683E97F1820B}"/>
              </a:ext>
            </a:extLst>
          </p:cNvPr>
          <p:cNvSpPr/>
          <p:nvPr/>
        </p:nvSpPr>
        <p:spPr>
          <a:xfrm>
            <a:off x="6484851" y="5683111"/>
            <a:ext cx="858235" cy="155723"/>
          </a:xfrm>
          <a:prstGeom prst="rect">
            <a:avLst/>
          </a:prstGeom>
          <a:solidFill>
            <a:srgbClr val="00AEEF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CCC IT infra</a:t>
            </a:r>
            <a:endParaRPr lang="en-IN" sz="7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320174" y="4569989"/>
            <a:ext cx="141711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Integrated</a:t>
            </a:r>
            <a:r>
              <a:rPr kumimoji="0" lang="en-US" sz="1000" b="1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Command &amp; Control Center</a:t>
            </a:r>
            <a:endParaRPr kumimoji="0" 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135357" y="5166044"/>
            <a:ext cx="446754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spc="0" normalizeH="0" baseline="0" dirty="0" smtClean="0">
                <a:ln>
                  <a:noFill/>
                </a:ln>
                <a:solidFill>
                  <a:srgbClr val="1B48B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RADAR</a:t>
            </a:r>
            <a:endParaRPr kumimoji="0" lang="en-US" sz="800" b="1" i="0" u="none" strike="noStrike" cap="none" spc="0" normalizeH="0" baseline="0" dirty="0">
              <a:ln>
                <a:noFill/>
              </a:ln>
              <a:solidFill>
                <a:srgbClr val="1B48B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481020" y="5587156"/>
            <a:ext cx="446754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spc="0" normalizeH="0" baseline="0" dirty="0" err="1" smtClean="0">
                <a:ln>
                  <a:noFill/>
                </a:ln>
                <a:solidFill>
                  <a:srgbClr val="1B48B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LiDAR</a:t>
            </a:r>
            <a:endParaRPr kumimoji="0" lang="en-US" sz="800" b="1" i="0" u="none" strike="noStrike" cap="none" spc="0" normalizeH="0" baseline="0" dirty="0">
              <a:ln>
                <a:noFill/>
              </a:ln>
              <a:solidFill>
                <a:srgbClr val="1B48B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186330" y="6197937"/>
            <a:ext cx="446754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spc="0" normalizeH="0" baseline="0" dirty="0" smtClean="0">
                <a:ln>
                  <a:noFill/>
                </a:ln>
                <a:solidFill>
                  <a:srgbClr val="1B48B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UGS</a:t>
            </a:r>
            <a:endParaRPr kumimoji="0" lang="en-US" sz="800" b="1" i="0" u="none" strike="noStrike" cap="none" spc="0" normalizeH="0" baseline="0" dirty="0">
              <a:ln>
                <a:noFill/>
              </a:ln>
              <a:solidFill>
                <a:srgbClr val="1B48B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582895" y="6295783"/>
            <a:ext cx="489069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spc="0" normalizeH="0" baseline="0" dirty="0" smtClean="0">
                <a:ln>
                  <a:noFill/>
                </a:ln>
                <a:solidFill>
                  <a:srgbClr val="1B48B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IR Sensor</a:t>
            </a:r>
            <a:endParaRPr kumimoji="0" lang="en-US" sz="800" b="1" i="0" u="none" strike="noStrike" cap="none" spc="0" normalizeH="0" baseline="0" dirty="0">
              <a:ln>
                <a:noFill/>
              </a:ln>
              <a:solidFill>
                <a:srgbClr val="1B48B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118470" y="6460425"/>
            <a:ext cx="489069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spc="0" normalizeH="0" baseline="0" dirty="0" smtClean="0">
                <a:ln>
                  <a:noFill/>
                </a:ln>
                <a:solidFill>
                  <a:srgbClr val="1B48B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UAV</a:t>
            </a:r>
            <a:endParaRPr kumimoji="0" lang="en-US" sz="800" b="1" i="0" u="none" strike="noStrike" cap="none" spc="0" normalizeH="0" baseline="0" dirty="0">
              <a:ln>
                <a:noFill/>
              </a:ln>
              <a:solidFill>
                <a:srgbClr val="1B48B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923883" y="4431070"/>
            <a:ext cx="489069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spc="0" normalizeH="0" baseline="0" dirty="0" smtClean="0">
                <a:ln>
                  <a:noFill/>
                </a:ln>
                <a:solidFill>
                  <a:srgbClr val="1B48B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DIDS</a:t>
            </a:r>
            <a:endParaRPr kumimoji="0" lang="en-US" sz="800" b="1" i="0" u="none" strike="noStrike" cap="none" spc="0" normalizeH="0" baseline="0" dirty="0">
              <a:ln>
                <a:noFill/>
              </a:ln>
              <a:solidFill>
                <a:srgbClr val="1B48B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952160" y="3672668"/>
            <a:ext cx="489069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spc="0" normalizeH="0" baseline="0" dirty="0" smtClean="0">
                <a:ln>
                  <a:noFill/>
                </a:ln>
                <a:solidFill>
                  <a:srgbClr val="1B48B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UVDS</a:t>
            </a:r>
            <a:endParaRPr kumimoji="0" lang="en-US" sz="800" b="1" i="0" u="none" strike="noStrike" cap="none" spc="0" normalizeH="0" baseline="0" dirty="0">
              <a:ln>
                <a:noFill/>
              </a:ln>
              <a:solidFill>
                <a:srgbClr val="1B48B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166095" y="2958530"/>
            <a:ext cx="489069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b="1" dirty="0" smtClean="0">
                <a:solidFill>
                  <a:srgbClr val="1B48B6"/>
                </a:solidFill>
              </a:rPr>
              <a:t>PIDS</a:t>
            </a:r>
            <a:endParaRPr kumimoji="0" lang="en-US" sz="800" b="1" i="0" u="none" strike="noStrike" cap="none" spc="0" normalizeH="0" baseline="0" dirty="0">
              <a:ln>
                <a:noFill/>
              </a:ln>
              <a:solidFill>
                <a:srgbClr val="1B48B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509724" y="2179758"/>
            <a:ext cx="489069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" b="1" dirty="0" smtClean="0">
                <a:solidFill>
                  <a:srgbClr val="1B48B6"/>
                </a:solidFill>
              </a:rPr>
              <a:t>ESPF</a:t>
            </a:r>
            <a:endParaRPr kumimoji="0" lang="en-US" sz="800" b="1" i="0" u="none" strike="noStrike" cap="none" spc="0" normalizeH="0" baseline="0" dirty="0">
              <a:ln>
                <a:noFill/>
              </a:ln>
              <a:solidFill>
                <a:srgbClr val="1B48B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800900" y="1387655"/>
            <a:ext cx="896169" cy="2000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00" b="1" dirty="0" smtClean="0">
                <a:solidFill>
                  <a:srgbClr val="1B48B6"/>
                </a:solidFill>
              </a:rPr>
              <a:t>Y Beam, Concertina</a:t>
            </a:r>
            <a:endParaRPr kumimoji="0" lang="en-US" sz="700" b="1" i="0" u="none" strike="noStrike" cap="none" spc="0" normalizeH="0" baseline="0" dirty="0">
              <a:ln>
                <a:noFill/>
              </a:ln>
              <a:solidFill>
                <a:srgbClr val="1B48B6"/>
              </a:solidFill>
              <a:effectLst/>
              <a:uFillTx/>
              <a:sym typeface="Calibri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381809" y="1517559"/>
            <a:ext cx="502550" cy="2000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00" b="1" dirty="0" smtClean="0">
                <a:solidFill>
                  <a:srgbClr val="1B48B6"/>
                </a:solidFill>
              </a:rPr>
              <a:t>Anti Climb</a:t>
            </a:r>
            <a:endParaRPr kumimoji="0" lang="en-US" sz="700" b="1" i="0" u="none" strike="noStrike" cap="none" spc="0" normalizeH="0" baseline="0" dirty="0">
              <a:ln>
                <a:noFill/>
              </a:ln>
              <a:solidFill>
                <a:srgbClr val="1B48B6"/>
              </a:solidFill>
              <a:effectLst/>
              <a:uFillTx/>
              <a:sym typeface="Calibri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729744" y="1295166"/>
            <a:ext cx="60100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00" b="1" dirty="0" smtClean="0">
                <a:solidFill>
                  <a:srgbClr val="1B48B6"/>
                </a:solidFill>
              </a:rPr>
              <a:t>Perimeter Light</a:t>
            </a:r>
            <a:endParaRPr kumimoji="0" lang="en-US" sz="700" b="1" i="0" u="none" strike="noStrike" cap="none" spc="0" normalizeH="0" baseline="0" dirty="0">
              <a:ln>
                <a:noFill/>
              </a:ln>
              <a:solidFill>
                <a:srgbClr val="1B48B6"/>
              </a:solidFill>
              <a:effectLst/>
              <a:uFillTx/>
              <a:sym typeface="Calibri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447433" y="1353123"/>
            <a:ext cx="52023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00" b="1" dirty="0" smtClean="0">
                <a:solidFill>
                  <a:srgbClr val="1B48B6"/>
                </a:solidFill>
              </a:rPr>
              <a:t>Search Light</a:t>
            </a:r>
            <a:endParaRPr kumimoji="0" lang="en-US" sz="700" b="1" i="0" u="none" strike="noStrike" cap="none" spc="0" normalizeH="0" baseline="0" dirty="0">
              <a:ln>
                <a:noFill/>
              </a:ln>
              <a:solidFill>
                <a:srgbClr val="1B48B6"/>
              </a:solidFill>
              <a:effectLst/>
              <a:uFillTx/>
              <a:sym typeface="Calibri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8061260" y="1747242"/>
            <a:ext cx="575041" cy="2000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700" b="1">
                <a:solidFill>
                  <a:srgbClr val="1B48B6"/>
                </a:solidFill>
              </a:defRPr>
            </a:lvl1pPr>
          </a:lstStyle>
          <a:p>
            <a:r>
              <a:rPr lang="en-US" dirty="0"/>
              <a:t>Fixed CCTV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8769141" y="2249339"/>
            <a:ext cx="575041" cy="2000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700" b="1">
                <a:solidFill>
                  <a:srgbClr val="1B48B6"/>
                </a:solidFill>
              </a:defRPr>
            </a:lvl1pPr>
          </a:lstStyle>
          <a:p>
            <a:r>
              <a:rPr lang="en-US" dirty="0" smtClean="0"/>
              <a:t>PTZ IR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9166491" y="2924315"/>
            <a:ext cx="575041" cy="2000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700" b="1">
                <a:solidFill>
                  <a:srgbClr val="1B48B6"/>
                </a:solidFill>
              </a:defRPr>
            </a:lvl1pPr>
          </a:lstStyle>
          <a:p>
            <a:r>
              <a:rPr lang="en-US" dirty="0" smtClean="0"/>
              <a:t>PTZ Thermal</a:t>
            </a:r>
            <a:endParaRPr lang="en-US" dirty="0"/>
          </a:p>
        </p:txBody>
      </p:sp>
      <p:sp>
        <p:nvSpPr>
          <p:cNvPr id="139" name="TextBox 138"/>
          <p:cNvSpPr txBox="1"/>
          <p:nvPr/>
        </p:nvSpPr>
        <p:spPr>
          <a:xfrm>
            <a:off x="9303289" y="3615641"/>
            <a:ext cx="611086" cy="2000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700" b="1">
                <a:solidFill>
                  <a:srgbClr val="1B48B6"/>
                </a:solidFill>
              </a:defRPr>
            </a:lvl1pPr>
          </a:lstStyle>
          <a:p>
            <a:r>
              <a:rPr lang="en-US" dirty="0" smtClean="0"/>
              <a:t>IR Illuminator</a:t>
            </a:r>
            <a:endParaRPr 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9121978" y="3861041"/>
            <a:ext cx="611086" cy="2000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700" b="1">
                <a:solidFill>
                  <a:srgbClr val="1B48B6"/>
                </a:solidFill>
              </a:defRPr>
            </a:lvl1pPr>
          </a:lstStyle>
          <a:p>
            <a:r>
              <a:rPr lang="en-US" dirty="0" smtClean="0"/>
              <a:t>UVSS</a:t>
            </a:r>
            <a:endParaRPr lang="en-US" dirty="0"/>
          </a:p>
        </p:txBody>
      </p:sp>
      <p:sp>
        <p:nvSpPr>
          <p:cNvPr id="141" name="TextBox 140"/>
          <p:cNvSpPr txBox="1"/>
          <p:nvPr/>
        </p:nvSpPr>
        <p:spPr>
          <a:xfrm>
            <a:off x="9041809" y="4343262"/>
            <a:ext cx="599464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700" b="1">
                <a:solidFill>
                  <a:srgbClr val="1B48B6"/>
                </a:solidFill>
              </a:defRPr>
            </a:lvl1pPr>
          </a:lstStyle>
          <a:p>
            <a:r>
              <a:rPr lang="en-US" sz="650" dirty="0" smtClean="0"/>
              <a:t>Baggage Scanner</a:t>
            </a:r>
            <a:endParaRPr lang="en-US" sz="650" dirty="0"/>
          </a:p>
        </p:txBody>
      </p:sp>
      <p:sp>
        <p:nvSpPr>
          <p:cNvPr id="142" name="TextBox 141"/>
          <p:cNvSpPr txBox="1"/>
          <p:nvPr/>
        </p:nvSpPr>
        <p:spPr>
          <a:xfrm>
            <a:off x="9235560" y="5008178"/>
            <a:ext cx="679415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700" b="1">
                <a:solidFill>
                  <a:srgbClr val="1B48B6"/>
                </a:solidFill>
              </a:defRPr>
            </a:lvl1pPr>
          </a:lstStyle>
          <a:p>
            <a:r>
              <a:rPr lang="en-US" sz="650" dirty="0" smtClean="0"/>
              <a:t>Gates, Bollard, </a:t>
            </a:r>
            <a:r>
              <a:rPr lang="en-US" sz="650" dirty="0" err="1" smtClean="0"/>
              <a:t>Tyre</a:t>
            </a:r>
            <a:r>
              <a:rPr lang="en-US" sz="650" dirty="0" smtClean="0"/>
              <a:t> Killer</a:t>
            </a:r>
            <a:endParaRPr lang="en-US" sz="650" dirty="0"/>
          </a:p>
        </p:txBody>
      </p:sp>
      <p:sp>
        <p:nvSpPr>
          <p:cNvPr id="143" name="TextBox 142"/>
          <p:cNvSpPr txBox="1"/>
          <p:nvPr/>
        </p:nvSpPr>
        <p:spPr>
          <a:xfrm>
            <a:off x="8947188" y="5640013"/>
            <a:ext cx="40454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700" b="1">
                <a:solidFill>
                  <a:srgbClr val="1B48B6"/>
                </a:solidFill>
              </a:defRPr>
            </a:lvl1pPr>
          </a:lstStyle>
          <a:p>
            <a:r>
              <a:rPr lang="en-US" dirty="0" smtClean="0"/>
              <a:t>U/VHF, Tabs</a:t>
            </a:r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8329968" y="6140044"/>
            <a:ext cx="489069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spc="0" normalizeH="0" baseline="0" dirty="0" smtClean="0">
                <a:ln>
                  <a:noFill/>
                </a:ln>
                <a:solidFill>
                  <a:srgbClr val="1B48B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PPG</a:t>
            </a:r>
            <a:endParaRPr kumimoji="0" lang="en-US" sz="800" b="1" i="0" u="none" strike="noStrike" cap="none" spc="0" normalizeH="0" baseline="0" dirty="0">
              <a:ln>
                <a:noFill/>
              </a:ln>
              <a:solidFill>
                <a:srgbClr val="1B48B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921949" y="6344686"/>
            <a:ext cx="489069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spc="0" normalizeH="0" baseline="0" dirty="0" smtClean="0">
                <a:ln>
                  <a:noFill/>
                </a:ln>
                <a:solidFill>
                  <a:srgbClr val="1B48B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CAS</a:t>
            </a:r>
            <a:endParaRPr kumimoji="0" lang="en-US" sz="800" b="1" i="0" u="none" strike="noStrike" cap="none" spc="0" normalizeH="0" baseline="0" dirty="0">
              <a:ln>
                <a:noFill/>
              </a:ln>
              <a:solidFill>
                <a:srgbClr val="1B48B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721297" y="6180844"/>
            <a:ext cx="489069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spc="0" normalizeH="0" baseline="0" dirty="0" smtClean="0">
                <a:ln>
                  <a:noFill/>
                </a:ln>
                <a:solidFill>
                  <a:srgbClr val="1B48B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LTE</a:t>
            </a:r>
            <a:endParaRPr kumimoji="0" lang="en-US" sz="800" b="1" i="0" u="none" strike="noStrike" cap="none" spc="0" normalizeH="0" baseline="0" dirty="0">
              <a:ln>
                <a:noFill/>
              </a:ln>
              <a:solidFill>
                <a:srgbClr val="1B48B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6" name="Straight Connector 15"/>
          <p:cNvCxnSpPr>
            <a:stCxn id="68" idx="2"/>
            <a:endCxn id="65" idx="0"/>
          </p:cNvCxnSpPr>
          <p:nvPr/>
        </p:nvCxnSpPr>
        <p:spPr>
          <a:xfrm flipH="1">
            <a:off x="5543888" y="1559815"/>
            <a:ext cx="88287" cy="828774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7" name="Straight Connector 146"/>
          <p:cNvCxnSpPr>
            <a:stCxn id="94" idx="3"/>
            <a:endCxn id="65" idx="0"/>
          </p:cNvCxnSpPr>
          <p:nvPr/>
        </p:nvCxnSpPr>
        <p:spPr>
          <a:xfrm>
            <a:off x="4969246" y="2064343"/>
            <a:ext cx="574642" cy="324246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8" name="Straight Connector 147"/>
          <p:cNvCxnSpPr>
            <a:stCxn id="132" idx="0"/>
          </p:cNvCxnSpPr>
          <p:nvPr/>
        </p:nvCxnSpPr>
        <p:spPr>
          <a:xfrm flipH="1">
            <a:off x="5717501" y="1387655"/>
            <a:ext cx="531484" cy="961037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9" name="Straight Connector 148"/>
          <p:cNvCxnSpPr>
            <a:stCxn id="134" idx="2"/>
            <a:endCxn id="60" idx="0"/>
          </p:cNvCxnSpPr>
          <p:nvPr/>
        </p:nvCxnSpPr>
        <p:spPr>
          <a:xfrm flipH="1">
            <a:off x="6925067" y="1602941"/>
            <a:ext cx="105178" cy="157723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0" name="Straight Connector 149"/>
          <p:cNvCxnSpPr>
            <a:stCxn id="135" idx="1"/>
            <a:endCxn id="60" idx="0"/>
          </p:cNvCxnSpPr>
          <p:nvPr/>
        </p:nvCxnSpPr>
        <p:spPr>
          <a:xfrm flipH="1">
            <a:off x="6925067" y="1507011"/>
            <a:ext cx="522366" cy="253653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1" name="Straight Connector 150"/>
          <p:cNvCxnSpPr>
            <a:stCxn id="76" idx="2"/>
            <a:endCxn id="118" idx="0"/>
          </p:cNvCxnSpPr>
          <p:nvPr/>
        </p:nvCxnSpPr>
        <p:spPr>
          <a:xfrm>
            <a:off x="8305795" y="1786192"/>
            <a:ext cx="7445" cy="649493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3" name="Straight Connector 152"/>
          <p:cNvCxnSpPr>
            <a:stCxn id="77" idx="2"/>
            <a:endCxn id="118" idx="0"/>
          </p:cNvCxnSpPr>
          <p:nvPr/>
        </p:nvCxnSpPr>
        <p:spPr>
          <a:xfrm flipH="1">
            <a:off x="8313240" y="2295356"/>
            <a:ext cx="709928" cy="140329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7" name="Straight Connector 156"/>
          <p:cNvCxnSpPr>
            <a:stCxn id="97" idx="1"/>
          </p:cNvCxnSpPr>
          <p:nvPr/>
        </p:nvCxnSpPr>
        <p:spPr>
          <a:xfrm flipH="1" flipV="1">
            <a:off x="8727967" y="2760936"/>
            <a:ext cx="510590" cy="645832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3" name="Straight Connector 162"/>
          <p:cNvCxnSpPr>
            <a:stCxn id="138" idx="1"/>
          </p:cNvCxnSpPr>
          <p:nvPr/>
        </p:nvCxnSpPr>
        <p:spPr>
          <a:xfrm flipH="1" flipV="1">
            <a:off x="8727967" y="2760936"/>
            <a:ext cx="438524" cy="263406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9" name="Straight Connector 168"/>
          <p:cNvCxnSpPr>
            <a:stCxn id="62" idx="1"/>
            <a:endCxn id="63" idx="3"/>
          </p:cNvCxnSpPr>
          <p:nvPr/>
        </p:nvCxnSpPr>
        <p:spPr>
          <a:xfrm flipH="1" flipV="1">
            <a:off x="9095657" y="3824690"/>
            <a:ext cx="125085" cy="276582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2" name="Straight Connector 171"/>
          <p:cNvCxnSpPr>
            <a:endCxn id="117" idx="3"/>
          </p:cNvCxnSpPr>
          <p:nvPr/>
        </p:nvCxnSpPr>
        <p:spPr>
          <a:xfrm flipH="1" flipV="1">
            <a:off x="9095657" y="3794130"/>
            <a:ext cx="125085" cy="717738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6" name="Straight Connector 175"/>
          <p:cNvCxnSpPr/>
          <p:nvPr/>
        </p:nvCxnSpPr>
        <p:spPr>
          <a:xfrm flipV="1">
            <a:off x="9023168" y="4107491"/>
            <a:ext cx="0" cy="1026205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9" name="Straight Connector 178"/>
          <p:cNvCxnSpPr>
            <a:stCxn id="99" idx="1"/>
            <a:endCxn id="120" idx="2"/>
          </p:cNvCxnSpPr>
          <p:nvPr/>
        </p:nvCxnSpPr>
        <p:spPr>
          <a:xfrm flipH="1" flipV="1">
            <a:off x="8263053" y="5384805"/>
            <a:ext cx="559630" cy="264960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2" name="Straight Connector 181"/>
          <p:cNvCxnSpPr>
            <a:endCxn id="120" idx="2"/>
          </p:cNvCxnSpPr>
          <p:nvPr/>
        </p:nvCxnSpPr>
        <p:spPr>
          <a:xfrm flipH="1" flipV="1">
            <a:off x="8263053" y="5384805"/>
            <a:ext cx="268908" cy="418583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5" name="Straight Connector 184"/>
          <p:cNvCxnSpPr>
            <a:stCxn id="110" idx="0"/>
            <a:endCxn id="3074" idx="2"/>
          </p:cNvCxnSpPr>
          <p:nvPr/>
        </p:nvCxnSpPr>
        <p:spPr>
          <a:xfrm flipH="1" flipV="1">
            <a:off x="6913969" y="5881346"/>
            <a:ext cx="1229436" cy="204627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8" name="Straight Connector 187"/>
          <p:cNvCxnSpPr>
            <a:stCxn id="98" idx="0"/>
            <a:endCxn id="3074" idx="2"/>
          </p:cNvCxnSpPr>
          <p:nvPr/>
        </p:nvCxnSpPr>
        <p:spPr>
          <a:xfrm flipH="1" flipV="1">
            <a:off x="6913969" y="5881346"/>
            <a:ext cx="745483" cy="303227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1" name="Straight Connector 190"/>
          <p:cNvCxnSpPr>
            <a:stCxn id="146" idx="0"/>
            <a:endCxn id="3074" idx="2"/>
          </p:cNvCxnSpPr>
          <p:nvPr/>
        </p:nvCxnSpPr>
        <p:spPr>
          <a:xfrm flipH="1" flipV="1">
            <a:off x="6913969" y="5881346"/>
            <a:ext cx="51863" cy="299498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4" name="Straight Connector 193"/>
          <p:cNvCxnSpPr>
            <a:stCxn id="66" idx="2"/>
          </p:cNvCxnSpPr>
          <p:nvPr/>
        </p:nvCxnSpPr>
        <p:spPr>
          <a:xfrm>
            <a:off x="5617728" y="5336615"/>
            <a:ext cx="702446" cy="944562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8" name="Straight Connector 197"/>
          <p:cNvCxnSpPr>
            <a:stCxn id="66" idx="2"/>
            <a:endCxn id="107" idx="0"/>
          </p:cNvCxnSpPr>
          <p:nvPr/>
        </p:nvCxnSpPr>
        <p:spPr>
          <a:xfrm>
            <a:off x="5617728" y="5336615"/>
            <a:ext cx="215448" cy="736156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1" name="Straight Connector 200"/>
          <p:cNvCxnSpPr>
            <a:stCxn id="66" idx="2"/>
            <a:endCxn id="103" idx="0"/>
          </p:cNvCxnSpPr>
          <p:nvPr/>
        </p:nvCxnSpPr>
        <p:spPr>
          <a:xfrm flipH="1">
            <a:off x="5426997" y="5336615"/>
            <a:ext cx="190731" cy="471007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4" name="Straight Connector 203"/>
          <p:cNvCxnSpPr>
            <a:stCxn id="66" idx="1"/>
            <a:endCxn id="104" idx="0"/>
          </p:cNvCxnSpPr>
          <p:nvPr/>
        </p:nvCxnSpPr>
        <p:spPr>
          <a:xfrm flipH="1">
            <a:off x="4722114" y="5058998"/>
            <a:ext cx="479562" cy="162407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7" name="Straight Connector 206"/>
          <p:cNvCxnSpPr>
            <a:stCxn id="66" idx="1"/>
            <a:endCxn id="105" idx="3"/>
          </p:cNvCxnSpPr>
          <p:nvPr/>
        </p:nvCxnSpPr>
        <p:spPr>
          <a:xfrm flipH="1" flipV="1">
            <a:off x="4548015" y="4957376"/>
            <a:ext cx="653661" cy="101622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0" name="Straight Connector 209"/>
          <p:cNvCxnSpPr>
            <a:stCxn id="59" idx="1"/>
            <a:endCxn id="71" idx="3"/>
          </p:cNvCxnSpPr>
          <p:nvPr/>
        </p:nvCxnSpPr>
        <p:spPr>
          <a:xfrm flipH="1">
            <a:off x="4597216" y="3831591"/>
            <a:ext cx="188408" cy="361009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3" name="Straight Connector 212"/>
          <p:cNvCxnSpPr>
            <a:stCxn id="59" idx="1"/>
            <a:endCxn id="70" idx="3"/>
          </p:cNvCxnSpPr>
          <p:nvPr/>
        </p:nvCxnSpPr>
        <p:spPr>
          <a:xfrm flipH="1" flipV="1">
            <a:off x="4597216" y="3436788"/>
            <a:ext cx="188408" cy="394803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6" name="Straight Connector 215"/>
          <p:cNvCxnSpPr>
            <a:stCxn id="59" idx="1"/>
            <a:endCxn id="69" idx="2"/>
          </p:cNvCxnSpPr>
          <p:nvPr/>
        </p:nvCxnSpPr>
        <p:spPr>
          <a:xfrm flipH="1" flipV="1">
            <a:off x="4414685" y="3000001"/>
            <a:ext cx="370939" cy="831590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6" name="TextBox 225"/>
          <p:cNvSpPr txBox="1"/>
          <p:nvPr/>
        </p:nvSpPr>
        <p:spPr>
          <a:xfrm>
            <a:off x="8129318" y="2801042"/>
            <a:ext cx="700303" cy="184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VMS, VA</a:t>
            </a:r>
            <a:endParaRPr kumimoji="0" lang="en-US" sz="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29" name="Rounded Rectangle 228"/>
          <p:cNvSpPr/>
          <p:nvPr/>
        </p:nvSpPr>
        <p:spPr>
          <a:xfrm>
            <a:off x="161479" y="2280627"/>
            <a:ext cx="2999817" cy="945363"/>
          </a:xfrm>
          <a:prstGeom prst="roundRect">
            <a:avLst/>
          </a:prstGeom>
          <a:noFill/>
          <a:ln w="12700" cap="flat">
            <a:solidFill>
              <a:srgbClr val="00B050">
                <a:alpha val="79000"/>
              </a:srgbClr>
            </a:solidFill>
            <a:prstDash val="sysDot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30" name="Rounded Rectangle 229"/>
          <p:cNvSpPr/>
          <p:nvPr/>
        </p:nvSpPr>
        <p:spPr>
          <a:xfrm>
            <a:off x="7941364" y="1207135"/>
            <a:ext cx="1526015" cy="1206671"/>
          </a:xfrm>
          <a:prstGeom prst="roundRect">
            <a:avLst/>
          </a:prstGeom>
          <a:solidFill>
            <a:schemeClr val="bg1">
              <a:alpha val="12000"/>
            </a:scheme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1" name="Rounded Rectangle 230"/>
          <p:cNvSpPr/>
          <p:nvPr/>
        </p:nvSpPr>
        <p:spPr>
          <a:xfrm>
            <a:off x="8994184" y="2480516"/>
            <a:ext cx="1028742" cy="1313613"/>
          </a:xfrm>
          <a:prstGeom prst="roundRect">
            <a:avLst/>
          </a:prstGeom>
          <a:solidFill>
            <a:schemeClr val="bg1">
              <a:alpha val="11000"/>
            </a:schemeClr>
          </a:solidFill>
          <a:ln w="254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2" name="Rounded Rectangle 231"/>
          <p:cNvSpPr/>
          <p:nvPr/>
        </p:nvSpPr>
        <p:spPr>
          <a:xfrm>
            <a:off x="161479" y="3400426"/>
            <a:ext cx="2999027" cy="974442"/>
          </a:xfrm>
          <a:prstGeom prst="roundRect">
            <a:avLst/>
          </a:prstGeom>
          <a:noFill/>
          <a:ln w="12700" cap="flat">
            <a:solidFill>
              <a:srgbClr val="00B0F0"/>
            </a:solidFill>
            <a:prstDash val="sysDot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33" name="Rounded Rectangle 232"/>
          <p:cNvSpPr/>
          <p:nvPr/>
        </p:nvSpPr>
        <p:spPr>
          <a:xfrm>
            <a:off x="4498984" y="1387655"/>
            <a:ext cx="806442" cy="965929"/>
          </a:xfrm>
          <a:prstGeom prst="roundRect">
            <a:avLst/>
          </a:prstGeom>
          <a:solidFill>
            <a:schemeClr val="bg1">
              <a:alpha val="10000"/>
            </a:schemeClr>
          </a:solidFill>
          <a:ln w="254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0" name="Picture 4" descr="Image result for laser fence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873" y="1470831"/>
            <a:ext cx="429077" cy="3234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40" name="TextBox 239"/>
          <p:cNvSpPr txBox="1"/>
          <p:nvPr/>
        </p:nvSpPr>
        <p:spPr>
          <a:xfrm>
            <a:off x="4747673" y="1746822"/>
            <a:ext cx="606540" cy="2000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00" b="1" dirty="0" smtClean="0">
                <a:solidFill>
                  <a:srgbClr val="1B48B6"/>
                </a:solidFill>
              </a:rPr>
              <a:t>Laser Fence</a:t>
            </a:r>
            <a:endParaRPr kumimoji="0" lang="en-US" sz="700" b="1" i="0" u="none" strike="noStrike" cap="none" spc="0" normalizeH="0" baseline="0" dirty="0">
              <a:ln>
                <a:noFill/>
              </a:ln>
              <a:solidFill>
                <a:srgbClr val="1B48B6"/>
              </a:solidFill>
              <a:effectLst/>
              <a:uFillTx/>
              <a:sym typeface="Calibri"/>
            </a:endParaRPr>
          </a:p>
        </p:txBody>
      </p:sp>
      <p:cxnSp>
        <p:nvCxnSpPr>
          <p:cNvPr id="242" name="Straight Connector 241"/>
          <p:cNvCxnSpPr>
            <a:stCxn id="180" idx="3"/>
            <a:endCxn id="65" idx="0"/>
          </p:cNvCxnSpPr>
          <p:nvPr/>
        </p:nvCxnSpPr>
        <p:spPr>
          <a:xfrm>
            <a:off x="5252950" y="1632567"/>
            <a:ext cx="290938" cy="756022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5" name="Rounded Rectangle 244"/>
          <p:cNvSpPr/>
          <p:nvPr/>
        </p:nvSpPr>
        <p:spPr>
          <a:xfrm>
            <a:off x="3703576" y="3844080"/>
            <a:ext cx="960056" cy="776514"/>
          </a:xfrm>
          <a:prstGeom prst="roundRect">
            <a:avLst/>
          </a:prstGeom>
          <a:solidFill>
            <a:schemeClr val="bg1">
              <a:alpha val="12000"/>
            </a:scheme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6" name="Rounded Rectangle 245"/>
          <p:cNvSpPr/>
          <p:nvPr/>
        </p:nvSpPr>
        <p:spPr>
          <a:xfrm>
            <a:off x="3730809" y="2374437"/>
            <a:ext cx="1131164" cy="1457154"/>
          </a:xfrm>
          <a:prstGeom prst="roundRect">
            <a:avLst/>
          </a:prstGeom>
          <a:solidFill>
            <a:schemeClr val="bg1">
              <a:alpha val="10000"/>
            </a:schemeClr>
          </a:solidFill>
          <a:ln w="254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7" name="Rounded Rectangle 246"/>
          <p:cNvSpPr/>
          <p:nvPr/>
        </p:nvSpPr>
        <p:spPr>
          <a:xfrm>
            <a:off x="161480" y="4551411"/>
            <a:ext cx="2999026" cy="944380"/>
          </a:xfrm>
          <a:prstGeom prst="roundRect">
            <a:avLst/>
          </a:prstGeom>
          <a:noFill/>
          <a:ln w="12700" cap="flat">
            <a:solidFill>
              <a:srgbClr val="F9701B"/>
            </a:solidFill>
            <a:prstDash val="sysDot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48" name="Rounded Rectangle 247"/>
          <p:cNvSpPr/>
          <p:nvPr/>
        </p:nvSpPr>
        <p:spPr>
          <a:xfrm>
            <a:off x="200615" y="5701987"/>
            <a:ext cx="2959728" cy="831707"/>
          </a:xfrm>
          <a:prstGeom prst="roundRect">
            <a:avLst/>
          </a:prstGeom>
          <a:noFill/>
          <a:ln w="12700" cap="flat">
            <a:solidFill>
              <a:srgbClr val="7030A0"/>
            </a:solidFill>
            <a:prstDash val="sysDot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49" name="Rounded Rectangle 248"/>
          <p:cNvSpPr/>
          <p:nvPr/>
        </p:nvSpPr>
        <p:spPr>
          <a:xfrm>
            <a:off x="8329968" y="5538557"/>
            <a:ext cx="973321" cy="844229"/>
          </a:xfrm>
          <a:prstGeom prst="roundRect">
            <a:avLst/>
          </a:prstGeom>
          <a:solidFill>
            <a:schemeClr val="bg1">
              <a:alpha val="11000"/>
            </a:schemeClr>
          </a:solidFill>
          <a:ln w="254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0" name="Rounded Rectangle 249"/>
          <p:cNvSpPr/>
          <p:nvPr/>
        </p:nvSpPr>
        <p:spPr>
          <a:xfrm>
            <a:off x="5355395" y="965543"/>
            <a:ext cx="1256907" cy="752070"/>
          </a:xfrm>
          <a:prstGeom prst="roundRect">
            <a:avLst/>
          </a:prstGeom>
          <a:solidFill>
            <a:schemeClr val="bg1">
              <a:alpha val="10000"/>
            </a:schemeClr>
          </a:solidFill>
          <a:ln w="254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1" name="Rounded Rectangle 250"/>
          <p:cNvSpPr/>
          <p:nvPr/>
        </p:nvSpPr>
        <p:spPr>
          <a:xfrm>
            <a:off x="6103067" y="6180843"/>
            <a:ext cx="682560" cy="479855"/>
          </a:xfrm>
          <a:prstGeom prst="roundRect">
            <a:avLst/>
          </a:prstGeom>
          <a:solidFill>
            <a:schemeClr val="bg1">
              <a:alpha val="12000"/>
            </a:scheme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4" name="Rounded Rectangle 253"/>
          <p:cNvSpPr/>
          <p:nvPr/>
        </p:nvSpPr>
        <p:spPr>
          <a:xfrm>
            <a:off x="6690249" y="926802"/>
            <a:ext cx="1208300" cy="755000"/>
          </a:xfrm>
          <a:prstGeom prst="roundRect">
            <a:avLst/>
          </a:prstGeom>
          <a:solidFill>
            <a:schemeClr val="bg1">
              <a:alpha val="12000"/>
            </a:scheme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4" name="Oval 233"/>
          <p:cNvSpPr/>
          <p:nvPr/>
        </p:nvSpPr>
        <p:spPr>
          <a:xfrm>
            <a:off x="4607035" y="1602941"/>
            <a:ext cx="4636064" cy="4536366"/>
          </a:xfrm>
          <a:prstGeom prst="ellipse">
            <a:avLst/>
          </a:prstGeom>
          <a:solidFill>
            <a:schemeClr val="accent2">
              <a:lumMod val="20000"/>
              <a:lumOff val="80000"/>
              <a:alpha val="9000"/>
            </a:schemeClr>
          </a:solidFill>
          <a:ln w="25400">
            <a:solidFill>
              <a:srgbClr val="F9701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6" name="Rounded Rectangle 255"/>
          <p:cNvSpPr/>
          <p:nvPr/>
        </p:nvSpPr>
        <p:spPr>
          <a:xfrm>
            <a:off x="7873352" y="2388589"/>
            <a:ext cx="854615" cy="695263"/>
          </a:xfrm>
          <a:prstGeom prst="roundRect">
            <a:avLst/>
          </a:prstGeom>
          <a:solidFill>
            <a:srgbClr val="F9701B">
              <a:alpha val="9000"/>
            </a:srgbClr>
          </a:solidFill>
          <a:ln w="25400">
            <a:solidFill>
              <a:srgbClr val="F9701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9" name="Rounded Rectangle 258"/>
          <p:cNvSpPr/>
          <p:nvPr/>
        </p:nvSpPr>
        <p:spPr>
          <a:xfrm>
            <a:off x="8829621" y="3866015"/>
            <a:ext cx="1294778" cy="1651270"/>
          </a:xfrm>
          <a:prstGeom prst="roundRect">
            <a:avLst/>
          </a:prstGeom>
          <a:solidFill>
            <a:schemeClr val="bg1">
              <a:alpha val="11000"/>
            </a:schemeClr>
          </a:solidFill>
          <a:ln w="254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0" name="Rounded Rectangle 259"/>
          <p:cNvSpPr/>
          <p:nvPr/>
        </p:nvSpPr>
        <p:spPr>
          <a:xfrm>
            <a:off x="6841016" y="6124072"/>
            <a:ext cx="1096325" cy="620141"/>
          </a:xfrm>
          <a:prstGeom prst="roundRect">
            <a:avLst/>
          </a:prstGeom>
          <a:solidFill>
            <a:schemeClr val="bg1">
              <a:alpha val="11000"/>
            </a:schemeClr>
          </a:solidFill>
          <a:ln w="254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1" name="Rounded Rectangle 260"/>
          <p:cNvSpPr/>
          <p:nvPr/>
        </p:nvSpPr>
        <p:spPr>
          <a:xfrm>
            <a:off x="7924549" y="6034670"/>
            <a:ext cx="444013" cy="536735"/>
          </a:xfrm>
          <a:prstGeom prst="roundRect">
            <a:avLst/>
          </a:prstGeom>
          <a:solidFill>
            <a:srgbClr val="F9701B">
              <a:alpha val="9000"/>
            </a:srgbClr>
          </a:solidFill>
          <a:ln w="25400">
            <a:solidFill>
              <a:srgbClr val="F9701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2" name="Rounded Rectangle 261"/>
          <p:cNvSpPr/>
          <p:nvPr/>
        </p:nvSpPr>
        <p:spPr>
          <a:xfrm>
            <a:off x="4747673" y="3506068"/>
            <a:ext cx="885411" cy="695263"/>
          </a:xfrm>
          <a:prstGeom prst="roundRect">
            <a:avLst/>
          </a:prstGeom>
          <a:solidFill>
            <a:srgbClr val="F9701B">
              <a:alpha val="9000"/>
            </a:srgbClr>
          </a:solidFill>
          <a:ln w="25400">
            <a:solidFill>
              <a:srgbClr val="F9701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3" name="Oval 262"/>
          <p:cNvSpPr/>
          <p:nvPr/>
        </p:nvSpPr>
        <p:spPr>
          <a:xfrm>
            <a:off x="5620385" y="2463790"/>
            <a:ext cx="2630468" cy="2740358"/>
          </a:xfrm>
          <a:prstGeom prst="ellipse">
            <a:avLst/>
          </a:prstGeom>
          <a:noFill/>
          <a:ln w="50800">
            <a:solidFill>
              <a:srgbClr val="1B48C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cxnSp>
        <p:nvCxnSpPr>
          <p:cNvPr id="152" name="Straight Connector 151"/>
          <p:cNvCxnSpPr>
            <a:stCxn id="262" idx="1"/>
            <a:endCxn id="129" idx="0"/>
          </p:cNvCxnSpPr>
          <p:nvPr/>
        </p:nvCxnSpPr>
        <p:spPr>
          <a:xfrm flipH="1" flipV="1">
            <a:off x="4196695" y="3672668"/>
            <a:ext cx="550978" cy="181032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4" name="TextBox 153"/>
          <p:cNvSpPr txBox="1"/>
          <p:nvPr/>
        </p:nvSpPr>
        <p:spPr>
          <a:xfrm>
            <a:off x="4832834" y="5931241"/>
            <a:ext cx="44675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spc="0" normalizeH="0" baseline="0" dirty="0" smtClean="0">
                <a:ln>
                  <a:noFill/>
                </a:ln>
                <a:solidFill>
                  <a:srgbClr val="1B48B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MW Sensor</a:t>
            </a:r>
            <a:endParaRPr kumimoji="0" lang="en-US" sz="800" b="1" i="0" u="none" strike="noStrike" cap="none" spc="0" normalizeH="0" baseline="0" dirty="0">
              <a:ln>
                <a:noFill/>
              </a:ln>
              <a:solidFill>
                <a:srgbClr val="1B48B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28" name="Rounded Rectangle 227"/>
          <p:cNvSpPr/>
          <p:nvPr/>
        </p:nvSpPr>
        <p:spPr>
          <a:xfrm>
            <a:off x="4071357" y="4656390"/>
            <a:ext cx="960056" cy="1104584"/>
          </a:xfrm>
          <a:prstGeom prst="roundRect">
            <a:avLst/>
          </a:prstGeom>
          <a:solidFill>
            <a:schemeClr val="bg1">
              <a:alpha val="12000"/>
            </a:scheme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4" name="Picture 20" descr="Related image"/>
          <p:cNvPicPr>
            <a:picLocks noChangeAspect="1" noChangeArrowheads="1"/>
          </p:cNvPicPr>
          <p:nvPr/>
        </p:nvPicPr>
        <p:blipFill rotWithShape="1"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4" t="25943" r="52159" b="19326"/>
          <a:stretch/>
        </p:blipFill>
        <p:spPr bwMode="auto">
          <a:xfrm>
            <a:off x="4554549" y="5221405"/>
            <a:ext cx="335129" cy="407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5" name="Picture 22" descr="Related image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120" y="4701106"/>
            <a:ext cx="407895" cy="512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27" name="Rounded Rectangle 226"/>
          <p:cNvSpPr/>
          <p:nvPr/>
        </p:nvSpPr>
        <p:spPr>
          <a:xfrm>
            <a:off x="4832834" y="5572118"/>
            <a:ext cx="1222181" cy="895653"/>
          </a:xfrm>
          <a:prstGeom prst="roundRect">
            <a:avLst/>
          </a:prstGeom>
          <a:solidFill>
            <a:schemeClr val="bg1">
              <a:alpha val="12000"/>
            </a:schemeClr>
          </a:solidFill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" name="Picture 18" descr="Image result for unattended ground sensor"/>
          <p:cNvPicPr>
            <a:picLocks noChangeAspect="1" noChangeArrowheads="1"/>
          </p:cNvPicPr>
          <p:nvPr/>
        </p:nvPicPr>
        <p:blipFill rotWithShape="1"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6" r="25235" b="14001"/>
          <a:stretch/>
        </p:blipFill>
        <p:spPr bwMode="auto">
          <a:xfrm>
            <a:off x="5260018" y="5807622"/>
            <a:ext cx="333957" cy="4490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098" name="Picture 2" descr="Image result for microwave sensor"/>
          <p:cNvPicPr>
            <a:picLocks noChangeAspect="1" noChangeArrowheads="1"/>
          </p:cNvPicPr>
          <p:nvPr/>
        </p:nvPicPr>
        <p:blipFill rotWithShape="1"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9" r="26541"/>
          <a:stretch/>
        </p:blipFill>
        <p:spPr bwMode="auto">
          <a:xfrm>
            <a:off x="4906080" y="5624201"/>
            <a:ext cx="317427" cy="3770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cxnSp>
        <p:nvCxnSpPr>
          <p:cNvPr id="155" name="Straight Connector 154"/>
          <p:cNvCxnSpPr>
            <a:endCxn id="4098" idx="0"/>
          </p:cNvCxnSpPr>
          <p:nvPr/>
        </p:nvCxnSpPr>
        <p:spPr>
          <a:xfrm flipH="1">
            <a:off x="5064794" y="5336615"/>
            <a:ext cx="555591" cy="287586"/>
          </a:xfrm>
          <a:prstGeom prst="line">
            <a:avLst/>
          </a:prstGeom>
          <a:noFill/>
          <a:ln w="9525" cap="flat">
            <a:solidFill>
              <a:schemeClr val="bg1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8" name="TextBox 157"/>
          <p:cNvSpPr txBox="1"/>
          <p:nvPr/>
        </p:nvSpPr>
        <p:spPr>
          <a:xfrm>
            <a:off x="9093403" y="4800984"/>
            <a:ext cx="973102" cy="192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700" b="1">
                <a:solidFill>
                  <a:srgbClr val="1B48B6"/>
                </a:solidFill>
              </a:defRPr>
            </a:lvl1pPr>
          </a:lstStyle>
          <a:p>
            <a:r>
              <a:rPr lang="en-US" sz="650" dirty="0" smtClean="0"/>
              <a:t>Metal Detectors</a:t>
            </a:r>
            <a:endParaRPr lang="en-US" sz="65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473434" y="652611"/>
            <a:ext cx="6872460" cy="6212564"/>
            <a:chOff x="3473434" y="652611"/>
            <a:chExt cx="6872460" cy="6212564"/>
          </a:xfrm>
        </p:grpSpPr>
        <p:sp>
          <p:nvSpPr>
            <p:cNvPr id="156" name="Oval 155"/>
            <p:cNvSpPr/>
            <p:nvPr/>
          </p:nvSpPr>
          <p:spPr>
            <a:xfrm>
              <a:off x="3563261" y="836386"/>
              <a:ext cx="6669312" cy="5907827"/>
            </a:xfrm>
            <a:prstGeom prst="ellipse">
              <a:avLst/>
            </a:prstGeom>
            <a:noFill/>
            <a:ln w="9525">
              <a:gradFill>
                <a:gsLst>
                  <a:gs pos="0">
                    <a:schemeClr val="accent1"/>
                  </a:gs>
                  <a:gs pos="91500">
                    <a:schemeClr val="accent4"/>
                  </a:gs>
                  <a:gs pos="100000">
                    <a:srgbClr val="00B050"/>
                  </a:gs>
                  <a:gs pos="69000">
                    <a:schemeClr val="accent5"/>
                  </a:gs>
                  <a:gs pos="56000">
                    <a:schemeClr val="accent2"/>
                  </a:gs>
                  <a:gs pos="40000">
                    <a:srgbClr val="8606B6"/>
                  </a:gs>
                  <a:gs pos="25000">
                    <a:schemeClr val="accent6">
                      <a:lumMod val="75000"/>
                    </a:schemeClr>
                  </a:gs>
                  <a:gs pos="12000">
                    <a:srgbClr val="FF0000"/>
                  </a:gs>
                  <a:gs pos="83000">
                    <a:srgbClr val="EB3345"/>
                  </a:gs>
                </a:gsLst>
                <a:lin ang="5400000" scaled="0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 rot="18855964">
              <a:off x="4145488" y="1859864"/>
              <a:ext cx="248584" cy="211656"/>
            </a:xfrm>
            <a:prstGeom prst="chevron">
              <a:avLst/>
            </a:prstGeom>
            <a:gradFill>
              <a:gsLst>
                <a:gs pos="0">
                  <a:schemeClr val="accent1">
                    <a:lumMod val="98000"/>
                    <a:lumOff val="2000"/>
                  </a:schemeClr>
                </a:gs>
                <a:gs pos="91500">
                  <a:schemeClr val="accent4"/>
                </a:gs>
                <a:gs pos="100000">
                  <a:srgbClr val="00B050"/>
                </a:gs>
                <a:gs pos="69000">
                  <a:schemeClr val="accent5"/>
                </a:gs>
                <a:gs pos="56000">
                  <a:schemeClr val="accent2"/>
                </a:gs>
                <a:gs pos="40000">
                  <a:srgbClr val="8606B6"/>
                </a:gs>
                <a:gs pos="25000">
                  <a:schemeClr val="accent6">
                    <a:lumMod val="75000"/>
                  </a:schemeClr>
                </a:gs>
                <a:gs pos="12000">
                  <a:srgbClr val="FF0000"/>
                </a:gs>
                <a:gs pos="83000">
                  <a:srgbClr val="EB3345"/>
                </a:gs>
              </a:gsLst>
              <a:lin ang="5400000" scaled="0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59" name="Chevron 158"/>
            <p:cNvSpPr/>
            <p:nvPr/>
          </p:nvSpPr>
          <p:spPr>
            <a:xfrm rot="21353972">
              <a:off x="6482594" y="734735"/>
              <a:ext cx="248584" cy="211656"/>
            </a:xfrm>
            <a:prstGeom prst="chevron">
              <a:avLst/>
            </a:prstGeom>
            <a:gradFill>
              <a:gsLst>
                <a:gs pos="0">
                  <a:schemeClr val="accent1">
                    <a:lumMod val="98000"/>
                    <a:lumOff val="2000"/>
                  </a:schemeClr>
                </a:gs>
                <a:gs pos="91500">
                  <a:schemeClr val="accent4"/>
                </a:gs>
                <a:gs pos="100000">
                  <a:srgbClr val="00B050"/>
                </a:gs>
                <a:gs pos="69000">
                  <a:schemeClr val="accent5"/>
                </a:gs>
                <a:gs pos="56000">
                  <a:schemeClr val="accent2"/>
                </a:gs>
                <a:gs pos="40000">
                  <a:srgbClr val="8606B6"/>
                </a:gs>
                <a:gs pos="25000">
                  <a:schemeClr val="accent6">
                    <a:lumMod val="75000"/>
                  </a:schemeClr>
                </a:gs>
                <a:gs pos="12000">
                  <a:srgbClr val="FF0000"/>
                </a:gs>
                <a:gs pos="83000">
                  <a:srgbClr val="EB3345"/>
                </a:gs>
              </a:gsLst>
              <a:lin ang="5400000" scaled="0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0" name="Chevron 159"/>
            <p:cNvSpPr/>
            <p:nvPr/>
          </p:nvSpPr>
          <p:spPr>
            <a:xfrm rot="1251970">
              <a:off x="8035012" y="944575"/>
              <a:ext cx="248584" cy="211656"/>
            </a:xfrm>
            <a:prstGeom prst="chevron">
              <a:avLst/>
            </a:prstGeom>
            <a:gradFill>
              <a:gsLst>
                <a:gs pos="0">
                  <a:schemeClr val="accent1">
                    <a:lumMod val="98000"/>
                    <a:lumOff val="2000"/>
                  </a:schemeClr>
                </a:gs>
                <a:gs pos="91500">
                  <a:schemeClr val="accent4"/>
                </a:gs>
                <a:gs pos="100000">
                  <a:srgbClr val="00B050"/>
                </a:gs>
                <a:gs pos="69000">
                  <a:schemeClr val="accent5"/>
                </a:gs>
                <a:gs pos="56000">
                  <a:schemeClr val="accent2"/>
                </a:gs>
                <a:gs pos="40000">
                  <a:srgbClr val="8606B6"/>
                </a:gs>
                <a:gs pos="25000">
                  <a:schemeClr val="accent6">
                    <a:lumMod val="75000"/>
                  </a:schemeClr>
                </a:gs>
                <a:gs pos="12000">
                  <a:srgbClr val="FF0000"/>
                </a:gs>
                <a:gs pos="83000">
                  <a:srgbClr val="EB3345"/>
                </a:gs>
              </a:gsLst>
              <a:lin ang="5400000" scaled="0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1" name="Chevron 160"/>
            <p:cNvSpPr/>
            <p:nvPr/>
          </p:nvSpPr>
          <p:spPr>
            <a:xfrm rot="4988585">
              <a:off x="10096048" y="3579342"/>
              <a:ext cx="248584" cy="211656"/>
            </a:xfrm>
            <a:prstGeom prst="chevron">
              <a:avLst/>
            </a:prstGeom>
            <a:gradFill>
              <a:gsLst>
                <a:gs pos="0">
                  <a:schemeClr val="accent1">
                    <a:lumMod val="98000"/>
                    <a:lumOff val="2000"/>
                  </a:schemeClr>
                </a:gs>
                <a:gs pos="91500">
                  <a:schemeClr val="accent4"/>
                </a:gs>
                <a:gs pos="100000">
                  <a:srgbClr val="00B050"/>
                </a:gs>
                <a:gs pos="69000">
                  <a:schemeClr val="accent5"/>
                </a:gs>
                <a:gs pos="56000">
                  <a:schemeClr val="accent2"/>
                </a:gs>
                <a:gs pos="40000">
                  <a:srgbClr val="8606B6"/>
                </a:gs>
                <a:gs pos="25000">
                  <a:schemeClr val="accent6">
                    <a:lumMod val="75000"/>
                  </a:schemeClr>
                </a:gs>
                <a:gs pos="12000">
                  <a:srgbClr val="FF0000"/>
                </a:gs>
                <a:gs pos="83000">
                  <a:srgbClr val="EB3345"/>
                </a:gs>
              </a:gsLst>
              <a:lin ang="5400000" scaled="0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2" name="Chevron 161"/>
            <p:cNvSpPr/>
            <p:nvPr/>
          </p:nvSpPr>
          <p:spPr>
            <a:xfrm rot="7586486">
              <a:off x="9327789" y="5573432"/>
              <a:ext cx="248584" cy="211656"/>
            </a:xfrm>
            <a:prstGeom prst="chevron">
              <a:avLst/>
            </a:prstGeom>
            <a:gradFill>
              <a:gsLst>
                <a:gs pos="0">
                  <a:schemeClr val="accent1">
                    <a:lumMod val="98000"/>
                    <a:lumOff val="2000"/>
                  </a:schemeClr>
                </a:gs>
                <a:gs pos="91500">
                  <a:schemeClr val="accent4"/>
                </a:gs>
                <a:gs pos="100000">
                  <a:srgbClr val="00B050"/>
                </a:gs>
                <a:gs pos="69000">
                  <a:schemeClr val="accent5"/>
                </a:gs>
                <a:gs pos="56000">
                  <a:schemeClr val="accent2"/>
                </a:gs>
                <a:gs pos="40000">
                  <a:srgbClr val="8606B6"/>
                </a:gs>
                <a:gs pos="25000">
                  <a:schemeClr val="accent6">
                    <a:lumMod val="75000"/>
                  </a:schemeClr>
                </a:gs>
                <a:gs pos="12000">
                  <a:srgbClr val="FF0000"/>
                </a:gs>
                <a:gs pos="83000">
                  <a:srgbClr val="EB3345"/>
                </a:gs>
              </a:gsLst>
              <a:lin ang="5400000" scaled="0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4" name="Chevron 163"/>
            <p:cNvSpPr/>
            <p:nvPr/>
          </p:nvSpPr>
          <p:spPr>
            <a:xfrm rot="8891956">
              <a:off x="8292853" y="6297841"/>
              <a:ext cx="248584" cy="211656"/>
            </a:xfrm>
            <a:prstGeom prst="chevron">
              <a:avLst/>
            </a:prstGeom>
            <a:gradFill>
              <a:gsLst>
                <a:gs pos="0">
                  <a:schemeClr val="accent1">
                    <a:lumMod val="98000"/>
                    <a:lumOff val="2000"/>
                  </a:schemeClr>
                </a:gs>
                <a:gs pos="91500">
                  <a:schemeClr val="accent4"/>
                </a:gs>
                <a:gs pos="100000">
                  <a:srgbClr val="00B050"/>
                </a:gs>
                <a:gs pos="69000">
                  <a:schemeClr val="accent5"/>
                </a:gs>
                <a:gs pos="56000">
                  <a:schemeClr val="accent2"/>
                </a:gs>
                <a:gs pos="40000">
                  <a:srgbClr val="8606B6"/>
                </a:gs>
                <a:gs pos="25000">
                  <a:schemeClr val="accent6">
                    <a:lumMod val="75000"/>
                  </a:schemeClr>
                </a:gs>
                <a:gs pos="12000">
                  <a:srgbClr val="FF0000"/>
                </a:gs>
                <a:gs pos="83000">
                  <a:srgbClr val="EB3345"/>
                </a:gs>
              </a:gsLst>
              <a:lin ang="5400000" scaled="0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5" name="Chevron 164"/>
            <p:cNvSpPr/>
            <p:nvPr/>
          </p:nvSpPr>
          <p:spPr>
            <a:xfrm rot="10800000">
              <a:off x="6569558" y="6638385"/>
              <a:ext cx="248584" cy="211656"/>
            </a:xfrm>
            <a:prstGeom prst="chevron">
              <a:avLst/>
            </a:prstGeom>
            <a:gradFill>
              <a:gsLst>
                <a:gs pos="0">
                  <a:schemeClr val="accent1">
                    <a:lumMod val="98000"/>
                    <a:lumOff val="2000"/>
                  </a:schemeClr>
                </a:gs>
                <a:gs pos="91500">
                  <a:schemeClr val="accent4"/>
                </a:gs>
                <a:gs pos="100000">
                  <a:srgbClr val="00B050"/>
                </a:gs>
                <a:gs pos="69000">
                  <a:schemeClr val="accent5"/>
                </a:gs>
                <a:gs pos="56000">
                  <a:schemeClr val="accent2"/>
                </a:gs>
                <a:gs pos="40000">
                  <a:srgbClr val="8606B6"/>
                </a:gs>
                <a:gs pos="25000">
                  <a:schemeClr val="accent6">
                    <a:lumMod val="75000"/>
                  </a:schemeClr>
                </a:gs>
                <a:gs pos="12000">
                  <a:srgbClr val="FF0000"/>
                </a:gs>
                <a:gs pos="83000">
                  <a:srgbClr val="EB3345"/>
                </a:gs>
              </a:gsLst>
              <a:lin ang="5400000" scaled="0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6" name="Chevron 165"/>
            <p:cNvSpPr/>
            <p:nvPr/>
          </p:nvSpPr>
          <p:spPr>
            <a:xfrm rot="13974212">
              <a:off x="3738663" y="4851548"/>
              <a:ext cx="248584" cy="211656"/>
            </a:xfrm>
            <a:prstGeom prst="chevron">
              <a:avLst/>
            </a:prstGeom>
            <a:gradFill>
              <a:gsLst>
                <a:gs pos="0">
                  <a:schemeClr val="accent1">
                    <a:lumMod val="98000"/>
                    <a:lumOff val="2000"/>
                  </a:schemeClr>
                </a:gs>
                <a:gs pos="91500">
                  <a:schemeClr val="accent4"/>
                </a:gs>
                <a:gs pos="100000">
                  <a:srgbClr val="00B050"/>
                </a:gs>
                <a:gs pos="69000">
                  <a:schemeClr val="accent5"/>
                </a:gs>
                <a:gs pos="56000">
                  <a:schemeClr val="accent2"/>
                </a:gs>
                <a:gs pos="40000">
                  <a:srgbClr val="8606B6"/>
                </a:gs>
                <a:gs pos="25000">
                  <a:schemeClr val="accent6">
                    <a:lumMod val="75000"/>
                  </a:schemeClr>
                </a:gs>
                <a:gs pos="12000">
                  <a:srgbClr val="FF0000"/>
                </a:gs>
                <a:gs pos="83000">
                  <a:srgbClr val="EB3345"/>
                </a:gs>
              </a:gsLst>
              <a:lin ang="5400000" scaled="0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9709972">
              <a:off x="4866442" y="932812"/>
              <a:ext cx="87796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Fencing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 rot="407854">
              <a:off x="7112372" y="652611"/>
              <a:ext cx="87796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Lighting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 rot="2836445">
              <a:off x="9141814" y="1782482"/>
              <a:ext cx="105800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Surveillance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 rot="17103052">
              <a:off x="9607638" y="4473625"/>
              <a:ext cx="1168737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Access Control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 rot="19237697">
              <a:off x="8846612" y="5999036"/>
              <a:ext cx="44026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QRT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 rot="20654817">
              <a:off x="7392680" y="6557400"/>
              <a:ext cx="96114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CCC IT Infra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 rot="2054172">
              <a:off x="4216689" y="6048471"/>
              <a:ext cx="123906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Miscellaneous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 rot="17304993">
              <a:off x="3007789" y="2697960"/>
              <a:ext cx="123906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OFC based PIDS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7471" y="1234110"/>
            <a:ext cx="3196691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Integrated approach &amp; system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66949" y="2374437"/>
            <a:ext cx="3196691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Seamless protection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for unapproachable areas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61976" y="3486019"/>
            <a:ext cx="3196691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Invisible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protection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for easy access areas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0" y="4609653"/>
            <a:ext cx="3281095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Analytics resulting in collective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useful outcome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342900" y="5716998"/>
            <a:ext cx="2655593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All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weather robust rugged solution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One Stop Solution</a:t>
            </a:r>
          </a:p>
        </p:txBody>
      </p:sp>
    </p:spTree>
    <p:extLst>
      <p:ext uri="{BB962C8B-B14F-4D97-AF65-F5344CB8AC3E}">
        <p14:creationId xmlns:p14="http://schemas.microsoft.com/office/powerpoint/2010/main" val="12474023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 tmFilter="0, 0; .2, .5; .8, .5; 1, 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4" dur="250" autoRev="1" fill="hold"/>
                                        <p:tgtEl>
                                          <p:spTgt spid="1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 tmFilter="0, 0; .2, .5; .8, .5; 1, 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7" dur="250" autoRev="1" fill="hold"/>
                                        <p:tgtEl>
                                          <p:spTgt spid="2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 tmFilter="0, 0; .2, .5; .8, .5; 1, 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3" dur="250" autoRev="1" fill="hold"/>
                                        <p:tgtEl>
                                          <p:spTgt spid="2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 tmFilter="0, 0; .2, .5; .8, .5; 1, 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6" dur="250" autoRev="1" fill="hold"/>
                                        <p:tgtEl>
                                          <p:spTgt spid="2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500" tmFilter="0, 0; .2, .5; .8, .5; 1, 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9" dur="250" autoRev="1" fill="hold"/>
                                        <p:tgtEl>
                                          <p:spTgt spid="2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 tmFilter="0, 0; .2, .5; .8, .5; 1, 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2" dur="250" autoRev="1" fill="hold"/>
                                        <p:tgtEl>
                                          <p:spTgt spid="2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 tmFilter="0, 0; .2, .5; .8, .5; 1, 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5" dur="250" autoRev="1" fill="hold"/>
                                        <p:tgtEl>
                                          <p:spTgt spid="2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 tmFilter="0, 0; .2, .5; .8, .5; 1, 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8" dur="250" autoRev="1" fill="hold"/>
                                        <p:tgtEl>
                                          <p:spTgt spid="2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 tmFilter="0, 0; .2, .5; .8, .5; 1, 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1" dur="250" autoRev="1" fill="hold"/>
                                        <p:tgtEl>
                                          <p:spTgt spid="2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 tmFilter="0, 0; .2, .5; .8, .5; 1, 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1" dur="250" autoRev="1" fill="hold"/>
                                        <p:tgtEl>
                                          <p:spTgt spid="2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 tmFilter="0, 0; .2, .5; .8, .5; 1, 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4" dur="250" autoRev="1" fill="hold"/>
                                        <p:tgtEl>
                                          <p:spTgt spid="2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 tmFilter="0, 0; .2, .5; .8, .5; 1, 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7" dur="250" autoRev="1" fill="hold"/>
                                        <p:tgtEl>
                                          <p:spTgt spid="2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 tmFilter="0, 0; .2, .5; .8, .5; 1, 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0" dur="250" autoRev="1" fill="hold"/>
                                        <p:tgtEl>
                                          <p:spTgt spid="2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 tmFilter="0, 0; .2, .5; .8, .5; 1, 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7" dur="250" autoRev="1" fill="hold"/>
                                        <p:tgtEl>
                                          <p:spTgt spid="2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500" tmFilter="0, 0; .2, .5; .8, .5; 1, 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0" dur="250" autoRev="1" fill="hold"/>
                                        <p:tgtEl>
                                          <p:spTgt spid="2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2" dur="500" tmFilter="0, 0; .2, .5; .8, .5; 1, 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3" dur="250" autoRev="1" fill="hold"/>
                                        <p:tgtEl>
                                          <p:spTgt spid="2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5" dur="500" tmFilter="0, 0; .2, .5; .8, .5; 1, 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6" dur="250" autoRev="1" fill="hold"/>
                                        <p:tgtEl>
                                          <p:spTgt spid="2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8" dur="500" tmFilter="0, 0; .2, .5; .8, .5; 1, 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9" dur="250" autoRev="1" fill="hold"/>
                                        <p:tgtEl>
                                          <p:spTgt spid="2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7" dur="500" tmFilter="0, 0; .2, .5; .8, .5; 1, 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8" dur="250" autoRev="1" fill="hold"/>
                                        <p:tgtEl>
                                          <p:spTgt spid="2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0" dur="500" tmFilter="0, 0; .2, .5; .8, .5; 1, 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1" dur="250" autoRev="1" fill="hold"/>
                                        <p:tgtEl>
                                          <p:spTgt spid="2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3" dur="500" tmFilter="0, 0; .2, .5; .8, .5; 1, 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4" dur="250" autoRev="1" fill="hold"/>
                                        <p:tgtEl>
                                          <p:spTgt spid="2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6" dur="500" tmFilter="0, 0; .2, .5; .8, .5; 1, 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7" dur="250" autoRev="1" fill="hold"/>
                                        <p:tgtEl>
                                          <p:spTgt spid="2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9" dur="500" tmFilter="0, 0; .2, .5; .8, .5; 1, 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0" dur="250" autoRev="1" fill="hold"/>
                                        <p:tgtEl>
                                          <p:spTgt spid="2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77" grpId="1" animBg="1"/>
      <p:bldP spid="177" grpId="2" animBg="1"/>
      <p:bldP spid="10" grpId="0" animBg="1"/>
      <p:bldP spid="10" grpId="1" animBg="1"/>
      <p:bldP spid="10" grpId="2" animBg="1"/>
      <p:bldP spid="112" grpId="0" animBg="1"/>
      <p:bldP spid="113" grpId="0" animBg="1"/>
      <p:bldP spid="114" grpId="0" animBg="1"/>
      <p:bldP spid="115" grpId="0" animBg="1"/>
      <p:bldP spid="117" grpId="0" animBg="1"/>
      <p:bldP spid="118" grpId="0" animBg="1"/>
      <p:bldP spid="121" grpId="0" animBg="1"/>
      <p:bldP spid="116" grpId="0" animBg="1"/>
      <p:bldP spid="14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226" grpId="0"/>
      <p:bldP spid="229" grpId="0" animBg="1"/>
      <p:bldP spid="229" grpId="1" animBg="1"/>
      <p:bldP spid="229" grpId="2" animBg="1"/>
      <p:bldP spid="230" grpId="0" animBg="1"/>
      <p:bldP spid="230" grpId="1" animBg="1"/>
      <p:bldP spid="230" grpId="2" animBg="1"/>
      <p:bldP spid="231" grpId="0" animBg="1"/>
      <p:bldP spid="231" grpId="1" animBg="1"/>
      <p:bldP spid="231" grpId="2" animBg="1"/>
      <p:bldP spid="232" grpId="0" animBg="1"/>
      <p:bldP spid="232" grpId="1" animBg="1"/>
      <p:bldP spid="232" grpId="2" animBg="1"/>
      <p:bldP spid="233" grpId="0" animBg="1"/>
      <p:bldP spid="233" grpId="1" animBg="1"/>
      <p:bldP spid="233" grpId="2" animBg="1"/>
      <p:bldP spid="240" grpId="0"/>
      <p:bldP spid="245" grpId="0" animBg="1"/>
      <p:bldP spid="245" grpId="1" animBg="1"/>
      <p:bldP spid="245" grpId="2" animBg="1"/>
      <p:bldP spid="246" grpId="0" animBg="1"/>
      <p:bldP spid="246" grpId="1" animBg="1"/>
      <p:bldP spid="246" grpId="2" animBg="1"/>
      <p:bldP spid="247" grpId="0" animBg="1"/>
      <p:bldP spid="247" grpId="1" animBg="1"/>
      <p:bldP spid="247" grpId="2" animBg="1"/>
      <p:bldP spid="248" grpId="0" animBg="1"/>
      <p:bldP spid="248" grpId="1" animBg="1"/>
      <p:bldP spid="248" grpId="2" animBg="1"/>
      <p:bldP spid="249" grpId="0" animBg="1"/>
      <p:bldP spid="249" grpId="1" animBg="1"/>
      <p:bldP spid="249" grpId="2" animBg="1"/>
      <p:bldP spid="250" grpId="0" animBg="1"/>
      <p:bldP spid="250" grpId="1" animBg="1"/>
      <p:bldP spid="250" grpId="2" animBg="1"/>
      <p:bldP spid="251" grpId="0" animBg="1"/>
      <p:bldP spid="251" grpId="1" animBg="1"/>
      <p:bldP spid="251" grpId="2" animBg="1"/>
      <p:bldP spid="254" grpId="0" animBg="1"/>
      <p:bldP spid="254" grpId="1" animBg="1"/>
      <p:bldP spid="254" grpId="2" animBg="1"/>
      <p:bldP spid="234" grpId="0" animBg="1"/>
      <p:bldP spid="234" grpId="1" animBg="1"/>
      <p:bldP spid="234" grpId="2" animBg="1"/>
      <p:bldP spid="256" grpId="0" animBg="1"/>
      <p:bldP spid="256" grpId="1" animBg="1"/>
      <p:bldP spid="256" grpId="2" animBg="1"/>
      <p:bldP spid="259" grpId="0" animBg="1"/>
      <p:bldP spid="259" grpId="1" animBg="1"/>
      <p:bldP spid="259" grpId="2" animBg="1"/>
      <p:bldP spid="260" grpId="0" animBg="1"/>
      <p:bldP spid="260" grpId="1" animBg="1"/>
      <p:bldP spid="260" grpId="2" animBg="1"/>
      <p:bldP spid="261" grpId="0" animBg="1"/>
      <p:bldP spid="261" grpId="1" animBg="1"/>
      <p:bldP spid="261" grpId="2" animBg="1"/>
      <p:bldP spid="262" grpId="0" animBg="1"/>
      <p:bldP spid="262" grpId="1" animBg="1"/>
      <p:bldP spid="262" grpId="2" animBg="1"/>
      <p:bldP spid="263" grpId="0" animBg="1"/>
      <p:bldP spid="263" grpId="1" animBg="1"/>
      <p:bldP spid="263" grpId="2" animBg="1"/>
      <p:bldP spid="154" grpId="0"/>
      <p:bldP spid="228" grpId="0" animBg="1"/>
      <p:bldP spid="228" grpId="1" animBg="1"/>
      <p:bldP spid="228" grpId="2" animBg="1"/>
      <p:bldP spid="227" grpId="0" animBg="1"/>
      <p:bldP spid="227" grpId="1" animBg="1"/>
      <p:bldP spid="227" grpId="2" animBg="1"/>
      <p:bldP spid="158" grpId="0"/>
      <p:bldP spid="7" grpId="0"/>
      <p:bldP spid="7" grpId="1"/>
      <p:bldP spid="187" grpId="0"/>
      <p:bldP spid="187" grpId="1"/>
      <p:bldP spid="189" grpId="0"/>
      <p:bldP spid="189" grpId="1"/>
      <p:bldP spid="190" grpId="0"/>
      <p:bldP spid="190" grpId="1"/>
      <p:bldP spid="192" grpId="0"/>
      <p:bldP spid="19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11924168" y="6896541"/>
            <a:ext cx="245751" cy="225709"/>
          </a:xfrm>
        </p:spPr>
        <p:txBody>
          <a:bodyPr/>
          <a:lstStyle/>
          <a:p>
            <a:fld id="{86CB4B4D-7CA3-9044-876B-883B54F8677D}" type="slidenum">
              <a:rPr lang="en-IN" smtClean="0"/>
              <a:t>12</a:t>
            </a:fld>
            <a:endParaRPr lang="en-IN"/>
          </a:p>
        </p:txBody>
      </p:sp>
      <p:sp>
        <p:nvSpPr>
          <p:cNvPr id="18" name="Title 5"/>
          <p:cNvSpPr txBox="1">
            <a:spLocks/>
          </p:cNvSpPr>
          <p:nvPr/>
        </p:nvSpPr>
        <p:spPr>
          <a:xfrm>
            <a:off x="4056133" y="950017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9pPr>
          </a:lstStyle>
          <a:p>
            <a:r>
              <a:rPr lang="en-IN" dirty="0"/>
              <a:t>About Us</a:t>
            </a:r>
          </a:p>
        </p:txBody>
      </p:sp>
      <p:sp>
        <p:nvSpPr>
          <p:cNvPr id="19" name="Title 5"/>
          <p:cNvSpPr txBox="1">
            <a:spLocks/>
          </p:cNvSpPr>
          <p:nvPr/>
        </p:nvSpPr>
        <p:spPr>
          <a:xfrm>
            <a:off x="4833430" y="4269410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STL has the KEY</a:t>
            </a:r>
            <a:endParaRPr lang="en-IN" kern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itle 5"/>
          <p:cNvSpPr txBox="1">
            <a:spLocks/>
          </p:cNvSpPr>
          <p:nvPr/>
        </p:nvSpPr>
        <p:spPr>
          <a:xfrm>
            <a:off x="5262920" y="3788917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endParaRPr lang="en-IN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itle 5"/>
          <p:cNvSpPr txBox="1">
            <a:spLocks/>
          </p:cNvSpPr>
          <p:nvPr/>
        </p:nvSpPr>
        <p:spPr>
          <a:xfrm>
            <a:off x="5262920" y="3923116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endParaRPr lang="en-IN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itle 5"/>
          <p:cNvSpPr txBox="1">
            <a:spLocks/>
          </p:cNvSpPr>
          <p:nvPr/>
        </p:nvSpPr>
        <p:spPr>
          <a:xfrm>
            <a:off x="4638023" y="4760365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endParaRPr lang="en-IN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itle 5"/>
          <p:cNvSpPr txBox="1">
            <a:spLocks/>
          </p:cNvSpPr>
          <p:nvPr/>
        </p:nvSpPr>
        <p:spPr>
          <a:xfrm>
            <a:off x="5415320" y="2507062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9pPr>
          </a:lstStyle>
          <a:p>
            <a:r>
              <a:rPr lang="en-IN" dirty="0"/>
              <a:t>Network Concerns &amp; Solution</a:t>
            </a:r>
          </a:p>
        </p:txBody>
      </p:sp>
      <p:sp>
        <p:nvSpPr>
          <p:cNvPr id="25" name="Title 5"/>
          <p:cNvSpPr txBox="1">
            <a:spLocks/>
          </p:cNvSpPr>
          <p:nvPr/>
        </p:nvSpPr>
        <p:spPr>
          <a:xfrm>
            <a:off x="5415320" y="3415581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kern="0" cap="none" spc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9pPr>
          </a:lstStyle>
          <a:p>
            <a:r>
              <a:rPr lang="en-IN" dirty="0"/>
              <a:t>Border Concerns &amp; Solution</a:t>
            </a:r>
          </a:p>
        </p:txBody>
      </p:sp>
      <p:sp>
        <p:nvSpPr>
          <p:cNvPr id="26" name="Title 5"/>
          <p:cNvSpPr txBox="1">
            <a:spLocks/>
          </p:cNvSpPr>
          <p:nvPr/>
        </p:nvSpPr>
        <p:spPr>
          <a:xfrm>
            <a:off x="4056133" y="5013784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IN" kern="0" dirty="0" smtClean="0">
                <a:solidFill>
                  <a:schemeClr val="bg1">
                    <a:lumMod val="85000"/>
                  </a:schemeClr>
                </a:solidFill>
              </a:rPr>
              <a:t>Partner Ecosystem</a:t>
            </a:r>
            <a:endParaRPr lang="en-IN" kern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Title 5"/>
          <p:cNvSpPr txBox="1">
            <a:spLocks/>
          </p:cNvSpPr>
          <p:nvPr/>
        </p:nvSpPr>
        <p:spPr>
          <a:xfrm>
            <a:off x="4833430" y="1721612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Customer Base</a:t>
            </a:r>
            <a:endParaRPr lang="en-IN" kern="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6" r="305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862215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5" r="31250"/>
          <a:stretch/>
        </p:blipFill>
        <p:spPr>
          <a:xfrm>
            <a:off x="3175" y="2777"/>
            <a:ext cx="4119995" cy="6882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2" t="202" r="7311" b="-202"/>
          <a:stretch/>
        </p:blipFill>
        <p:spPr>
          <a:xfrm>
            <a:off x="7647709" y="1830"/>
            <a:ext cx="4544291" cy="6884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6" r="16799"/>
          <a:stretch/>
        </p:blipFill>
        <p:spPr>
          <a:xfrm>
            <a:off x="3919333" y="0"/>
            <a:ext cx="394335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2723701" y="4469514"/>
            <a:ext cx="3543751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cs typeface="Arial" panose="020B0604020202020204" pitchFamily="34" charset="0"/>
                <a:sym typeface="Calibri"/>
              </a:rPr>
              <a:t>Security of borders at challenging terrains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FillTx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Border Security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oncerns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145" y="1676844"/>
            <a:ext cx="3543751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sym typeface="Calibri"/>
              </a:rPr>
              <a:t>Personnel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cs typeface="Arial" panose="020B0604020202020204" pitchFamily="34" charset="0"/>
                <a:sym typeface="Calibri"/>
              </a:rPr>
              <a:t> requirement</a:t>
            </a:r>
            <a:r>
              <a:rPr kumimoji="0" lang="en-US" sz="2800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cs typeface="Arial" panose="020B0604020202020204" pitchFamily="34" charset="0"/>
                <a:sym typeface="Calibri"/>
              </a:rPr>
              <a:t> for 360 degree monitoring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FillTx/>
              <a:cs typeface="Arial" panose="020B0604020202020204" pitchFamily="34" charset="0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83390" y="5483154"/>
            <a:ext cx="3543751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cs typeface="Arial" panose="020B0604020202020204" pitchFamily="34" charset="0"/>
                <a:sym typeface="Calibri"/>
              </a:rPr>
              <a:t>Being alert 24/7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sym typeface="Calibri"/>
              </a:rPr>
              <a:t>In harsh areas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FillTx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96775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5" r="31250"/>
          <a:stretch/>
        </p:blipFill>
        <p:spPr>
          <a:xfrm>
            <a:off x="3175" y="2777"/>
            <a:ext cx="4119995" cy="6882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2" t="202" r="7311" b="-202"/>
          <a:stretch/>
        </p:blipFill>
        <p:spPr>
          <a:xfrm>
            <a:off x="7647709" y="1830"/>
            <a:ext cx="4544291" cy="6884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6" r="16799"/>
          <a:stretch/>
        </p:blipFill>
        <p:spPr>
          <a:xfrm>
            <a:off x="3919333" y="0"/>
            <a:ext cx="394335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2723701" y="4469514"/>
            <a:ext cx="3543751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cs typeface="Arial" panose="020B0604020202020204" pitchFamily="34" charset="0"/>
                <a:sym typeface="Calibri"/>
              </a:rPr>
              <a:t>Security of borders at difficult terrains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Border Security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oncerns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145" y="1676844"/>
            <a:ext cx="3543751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  <a:sym typeface="Calibri"/>
              </a:rPr>
              <a:t>Personnel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cs typeface="Arial" panose="020B0604020202020204" pitchFamily="34" charset="0"/>
                <a:sym typeface="Calibri"/>
              </a:rPr>
              <a:t> requirement</a:t>
            </a:r>
            <a:r>
              <a:rPr kumimoji="0" lang="en-US" sz="2800" b="1" i="0" u="none" strike="noStrike" cap="none" spc="0" normalizeH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cs typeface="Arial" panose="020B0604020202020204" pitchFamily="34" charset="0"/>
                <a:sym typeface="Calibri"/>
              </a:rPr>
              <a:t> for 360 degree monitoring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cs typeface="Arial" panose="020B0604020202020204" pitchFamily="34" charset="0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83390" y="5483154"/>
            <a:ext cx="3543751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cs typeface="Arial" panose="020B0604020202020204" pitchFamily="34" charset="0"/>
                <a:sym typeface="Calibri"/>
              </a:rPr>
              <a:t>Being alert 24/7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  <a:sym typeface="Calibri"/>
              </a:rPr>
              <a:t>In harsh areas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cs typeface="Arial" panose="020B0604020202020204" pitchFamily="34" charset="0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978146" y="4117847"/>
            <a:ext cx="455486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1B48C4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COVERAGE</a:t>
            </a:r>
            <a:r>
              <a:rPr kumimoji="0" lang="en-US" sz="3600" b="1" i="0" u="none" strike="noStrike" cap="none" spc="0" normalizeH="0" dirty="0" smtClean="0">
                <a:ln>
                  <a:noFill/>
                </a:ln>
                <a:solidFill>
                  <a:srgbClr val="1B48C4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AREA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1B48C4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207067"/>
              </p:ext>
            </p:extLst>
          </p:nvPr>
        </p:nvGraphicFramePr>
        <p:xfrm>
          <a:off x="584751" y="2517208"/>
          <a:ext cx="6412229" cy="3978510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5846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88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087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9832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1" u="none" strike="noStrike" dirty="0">
                          <a:solidFill>
                            <a:srgbClr val="1B48C4"/>
                          </a:solidFill>
                          <a:effectLst/>
                        </a:rPr>
                        <a:t>Land Border Country</a:t>
                      </a:r>
                      <a:endParaRPr lang="en-GB" sz="2000" b="1" i="0" u="none" strike="noStrike" dirty="0">
                        <a:solidFill>
                          <a:srgbClr val="1B48C4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1" u="none" strike="noStrike" dirty="0">
                          <a:solidFill>
                            <a:srgbClr val="1B48C4"/>
                          </a:solidFill>
                          <a:effectLst/>
                        </a:rPr>
                        <a:t>Length (km)</a:t>
                      </a:r>
                      <a:endParaRPr lang="en-GB" sz="2000" b="1" i="0" u="none" strike="noStrike" dirty="0">
                        <a:solidFill>
                          <a:srgbClr val="1B48C4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1" u="none" strike="noStrike" dirty="0">
                          <a:solidFill>
                            <a:srgbClr val="1B48C4"/>
                          </a:solidFill>
                          <a:effectLst/>
                        </a:rPr>
                        <a:t>Force</a:t>
                      </a:r>
                      <a:endParaRPr lang="en-GB" sz="2000" b="1" i="0" u="none" strike="noStrike" dirty="0">
                        <a:solidFill>
                          <a:srgbClr val="1B48C4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041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solidFill>
                            <a:srgbClr val="1B48C4"/>
                          </a:solidFill>
                          <a:effectLst/>
                        </a:rPr>
                        <a:t> Bangladesh</a:t>
                      </a:r>
                      <a:endParaRPr lang="en-GB" sz="1600" b="0" i="0" u="none" strike="noStrike">
                        <a:solidFill>
                          <a:srgbClr val="1B48C4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smtClean="0">
                          <a:solidFill>
                            <a:srgbClr val="1B48C4"/>
                          </a:solidFill>
                          <a:effectLst/>
                        </a:rPr>
                        <a:t>4,097</a:t>
                      </a:r>
                      <a:endParaRPr lang="en-GB" sz="1600" b="0" i="0" u="none" strike="noStrike" dirty="0">
                        <a:solidFill>
                          <a:srgbClr val="1B48C4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1B48C4"/>
                          </a:solidFill>
                          <a:effectLst/>
                        </a:rPr>
                        <a:t>Border Security Force</a:t>
                      </a:r>
                      <a:endParaRPr lang="en-GB" sz="1600" b="1" i="0" u="none" strike="noStrike" dirty="0">
                        <a:solidFill>
                          <a:srgbClr val="1B48C4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087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solidFill>
                            <a:srgbClr val="1B48C4"/>
                          </a:solidFill>
                          <a:effectLst/>
                        </a:rPr>
                        <a:t> China</a:t>
                      </a:r>
                      <a:endParaRPr lang="en-GB" sz="1600" b="0" i="0" u="none" strike="noStrike">
                        <a:solidFill>
                          <a:srgbClr val="1B48C4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smtClean="0">
                          <a:solidFill>
                            <a:srgbClr val="1B48C4"/>
                          </a:solidFill>
                          <a:effectLst/>
                        </a:rPr>
                        <a:t>3,380</a:t>
                      </a:r>
                      <a:endParaRPr lang="en-GB" sz="1600" b="0" i="0" u="none" strike="noStrike" dirty="0">
                        <a:solidFill>
                          <a:srgbClr val="1B48C4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1B48C4"/>
                          </a:solidFill>
                          <a:effectLst/>
                        </a:rPr>
                        <a:t>Indo-Tibetan Border Police and Special Frontier Force</a:t>
                      </a:r>
                      <a:endParaRPr lang="en-GB" sz="1600" b="0" i="0" u="none" strike="noStrike" dirty="0">
                        <a:solidFill>
                          <a:srgbClr val="1B48C4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591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solidFill>
                            <a:srgbClr val="1B48C4"/>
                          </a:solidFill>
                          <a:effectLst/>
                        </a:rPr>
                        <a:t> Pakistan</a:t>
                      </a:r>
                      <a:endParaRPr lang="en-GB" sz="1600" b="0" i="0" u="none" strike="noStrike">
                        <a:solidFill>
                          <a:srgbClr val="1B48C4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smtClean="0">
                          <a:solidFill>
                            <a:srgbClr val="1B48C4"/>
                          </a:solidFill>
                          <a:effectLst/>
                        </a:rPr>
                        <a:t>3,323</a:t>
                      </a:r>
                      <a:endParaRPr lang="en-GB" sz="1600" b="0" i="0" u="none" strike="noStrike" dirty="0">
                        <a:solidFill>
                          <a:srgbClr val="1B48C4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1B48C4"/>
                          </a:solidFill>
                          <a:effectLst/>
                        </a:rPr>
                        <a:t>Border Security Force</a:t>
                      </a:r>
                      <a:endParaRPr lang="en-GB" sz="1600" b="1" i="0" u="none" strike="noStrike" dirty="0">
                        <a:solidFill>
                          <a:srgbClr val="1B48C4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414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solidFill>
                            <a:srgbClr val="1B48C4"/>
                          </a:solidFill>
                          <a:effectLst/>
                        </a:rPr>
                        <a:t> Nepal</a:t>
                      </a:r>
                      <a:endParaRPr lang="en-GB" sz="1600" b="0" i="0" u="none" strike="noStrike">
                        <a:solidFill>
                          <a:srgbClr val="1B48C4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smtClean="0">
                          <a:solidFill>
                            <a:srgbClr val="1B48C4"/>
                          </a:solidFill>
                          <a:effectLst/>
                        </a:rPr>
                        <a:t>1,758</a:t>
                      </a:r>
                      <a:endParaRPr lang="en-GB" sz="1600" b="0" i="0" u="none" strike="noStrike" dirty="0">
                        <a:solidFill>
                          <a:srgbClr val="1B48C4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solidFill>
                            <a:srgbClr val="1B48C4"/>
                          </a:solidFill>
                          <a:effectLst/>
                        </a:rPr>
                        <a:t>Sashastra Seema Bal</a:t>
                      </a:r>
                      <a:endParaRPr lang="en-GB" sz="1600" b="0" i="0" u="none" strike="noStrike">
                        <a:solidFill>
                          <a:srgbClr val="1B48C4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389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1B48C4"/>
                          </a:solidFill>
                          <a:effectLst/>
                        </a:rPr>
                        <a:t> Myanmar</a:t>
                      </a:r>
                      <a:endParaRPr lang="en-GB" sz="1600" b="0" i="0" u="none" strike="noStrike" dirty="0">
                        <a:solidFill>
                          <a:srgbClr val="1B48C4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smtClean="0">
                          <a:solidFill>
                            <a:srgbClr val="1B48C4"/>
                          </a:solidFill>
                          <a:effectLst/>
                        </a:rPr>
                        <a:t>1,643</a:t>
                      </a:r>
                      <a:endParaRPr lang="en-GB" sz="1600" b="0" i="0" u="none" strike="noStrike" dirty="0">
                        <a:solidFill>
                          <a:srgbClr val="1B48C4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1B48C4"/>
                          </a:solidFill>
                          <a:effectLst/>
                        </a:rPr>
                        <a:t>Assam Rifles and Indian Army</a:t>
                      </a:r>
                      <a:endParaRPr lang="en-GB" sz="1600" b="0" i="0" u="none" strike="noStrike" dirty="0">
                        <a:solidFill>
                          <a:srgbClr val="1B48C4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414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1B48C4"/>
                          </a:solidFill>
                          <a:effectLst/>
                        </a:rPr>
                        <a:t> Bhutan</a:t>
                      </a:r>
                      <a:endParaRPr lang="en-GB" sz="1600" b="0" i="0" u="none" strike="noStrike" dirty="0">
                        <a:solidFill>
                          <a:srgbClr val="1B48C4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smtClean="0">
                          <a:solidFill>
                            <a:srgbClr val="1B48C4"/>
                          </a:solidFill>
                          <a:effectLst/>
                        </a:rPr>
                        <a:t>600</a:t>
                      </a:r>
                      <a:endParaRPr lang="en-GB" sz="1600" b="0" i="0" u="none" strike="noStrike" dirty="0">
                        <a:solidFill>
                          <a:srgbClr val="1B48C4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solidFill>
                            <a:srgbClr val="1B48C4"/>
                          </a:solidFill>
                          <a:effectLst/>
                        </a:rPr>
                        <a:t>Sashastra</a:t>
                      </a:r>
                      <a:r>
                        <a:rPr lang="en-GB" sz="1600" u="none" strike="noStrike" dirty="0">
                          <a:solidFill>
                            <a:srgbClr val="1B48C4"/>
                          </a:solidFill>
                          <a:effectLst/>
                        </a:rPr>
                        <a:t> Seema Bal</a:t>
                      </a:r>
                      <a:endParaRPr lang="en-GB" sz="1600" b="0" i="0" u="none" strike="noStrike" dirty="0">
                        <a:solidFill>
                          <a:srgbClr val="1B48C4"/>
                        </a:solidFill>
                        <a:effectLst/>
                        <a:latin typeface="+mn-lt"/>
                      </a:endParaRPr>
                    </a:p>
                  </a:txBody>
                  <a:tcPr marL="9526" marR="9526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2331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5" r="31250"/>
          <a:stretch/>
        </p:blipFill>
        <p:spPr>
          <a:xfrm>
            <a:off x="3175" y="2777"/>
            <a:ext cx="4119995" cy="6882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2" t="202" r="7311" b="-202"/>
          <a:stretch/>
        </p:blipFill>
        <p:spPr>
          <a:xfrm>
            <a:off x="7647709" y="1830"/>
            <a:ext cx="4544291" cy="6884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6" r="16799"/>
          <a:stretch/>
        </p:blipFill>
        <p:spPr>
          <a:xfrm>
            <a:off x="3919333" y="0"/>
            <a:ext cx="394335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2723701" y="4469514"/>
            <a:ext cx="3543751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cs typeface="Arial" panose="020B0604020202020204" pitchFamily="34" charset="0"/>
                <a:sym typeface="Calibri"/>
              </a:rPr>
              <a:t>Security of borders at difficult terrains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Border Security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oncerns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145" y="1676844"/>
            <a:ext cx="3543751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  <a:sym typeface="Calibri"/>
              </a:rPr>
              <a:t>Personnel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cs typeface="Arial" panose="020B0604020202020204" pitchFamily="34" charset="0"/>
                <a:sym typeface="Calibri"/>
              </a:rPr>
              <a:t> requirement</a:t>
            </a:r>
            <a:r>
              <a:rPr kumimoji="0" lang="en-US" sz="2800" b="1" i="0" u="none" strike="noStrike" cap="none" spc="0" normalizeH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cs typeface="Arial" panose="020B0604020202020204" pitchFamily="34" charset="0"/>
                <a:sym typeface="Calibri"/>
              </a:rPr>
              <a:t> for 360 degree monitoring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cs typeface="Arial" panose="020B0604020202020204" pitchFamily="34" charset="0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83390" y="5483154"/>
            <a:ext cx="3543751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cs typeface="Arial" panose="020B0604020202020204" pitchFamily="34" charset="0"/>
                <a:sym typeface="Calibri"/>
              </a:rPr>
              <a:t>Being alert 24/7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  <a:sym typeface="Calibri"/>
              </a:rPr>
              <a:t>In harsh areas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cs typeface="Arial" panose="020B0604020202020204" pitchFamily="34" charset="0"/>
              <a:sym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0444" y="2567733"/>
            <a:ext cx="4862946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0" normalizeH="0" baseline="0">
                <a:ln>
                  <a:noFill/>
                </a:ln>
                <a:solidFill>
                  <a:srgbClr val="1B48C4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ym typeface="Calibri"/>
              </a:rPr>
              <a:t>HUMAN CASUALITIES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219361"/>
              </p:ext>
            </p:extLst>
          </p:nvPr>
        </p:nvGraphicFramePr>
        <p:xfrm>
          <a:off x="3843360" y="3734771"/>
          <a:ext cx="8080809" cy="2983671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21695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78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78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648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0643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u="none" strike="noStrike" dirty="0">
                          <a:solidFill>
                            <a:srgbClr val="1B48C4"/>
                          </a:solidFill>
                          <a:effectLst/>
                        </a:rPr>
                        <a:t>Year</a:t>
                      </a:r>
                      <a:endParaRPr lang="en-IN" sz="2000" b="1" i="0" u="none" strike="noStrike" dirty="0">
                        <a:solidFill>
                          <a:srgbClr val="1B48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1B48C4"/>
                          </a:solidFill>
                          <a:effectLst/>
                        </a:rPr>
                        <a:t>Number of ceasefire violations/cross border firings</a:t>
                      </a:r>
                      <a:endParaRPr lang="en-US" sz="2000" b="1" i="0" u="none" strike="noStrike" dirty="0">
                        <a:solidFill>
                          <a:srgbClr val="1B48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196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2000" b="1" u="none" strike="noStrike" dirty="0">
                          <a:solidFill>
                            <a:srgbClr val="1B48C4"/>
                          </a:solidFill>
                          <a:effectLst/>
                        </a:rPr>
                        <a:t>Casualties of BSF Personnel</a:t>
                      </a:r>
                      <a:endParaRPr lang="en-IN" sz="2000" b="1" i="0" u="none" strike="noStrike" dirty="0">
                        <a:solidFill>
                          <a:srgbClr val="1B48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829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rgbClr val="1B48C4"/>
                          </a:solidFill>
                          <a:effectLst/>
                        </a:rPr>
                        <a:t> </a:t>
                      </a:r>
                      <a:endParaRPr lang="en-IN" sz="1600" b="0" i="0" u="none" strike="noStrike">
                        <a:solidFill>
                          <a:srgbClr val="1B48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rgbClr val="1B48C4"/>
                          </a:solidFill>
                          <a:effectLst/>
                        </a:rPr>
                        <a:t> </a:t>
                      </a:r>
                      <a:endParaRPr lang="en-IN" sz="1600" b="0" i="0" u="none" strike="noStrike">
                        <a:solidFill>
                          <a:srgbClr val="1B48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rgbClr val="1B48C4"/>
                          </a:solidFill>
                          <a:effectLst/>
                        </a:rPr>
                        <a:t>Martyred</a:t>
                      </a:r>
                      <a:endParaRPr lang="en-IN" sz="1600" b="1" i="0" u="none" strike="noStrike">
                        <a:solidFill>
                          <a:srgbClr val="1B48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rgbClr val="1B48C4"/>
                          </a:solidFill>
                          <a:effectLst/>
                        </a:rPr>
                        <a:t>Injured</a:t>
                      </a:r>
                      <a:endParaRPr lang="en-IN" sz="1600" b="1" i="0" u="none" strike="noStrike">
                        <a:solidFill>
                          <a:srgbClr val="1B48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829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rgbClr val="1B48C4"/>
                          </a:solidFill>
                          <a:effectLst/>
                        </a:rPr>
                        <a:t>2017</a:t>
                      </a:r>
                      <a:endParaRPr lang="en-IN" sz="1600" b="0" i="0" u="none" strike="noStrike">
                        <a:solidFill>
                          <a:srgbClr val="1B48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rgbClr val="1B48C4"/>
                          </a:solidFill>
                          <a:effectLst/>
                        </a:rPr>
                        <a:t>971</a:t>
                      </a:r>
                      <a:endParaRPr lang="en-IN" sz="1600" b="0" i="0" u="none" strike="noStrike">
                        <a:solidFill>
                          <a:srgbClr val="1B48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rgbClr val="1B48C4"/>
                          </a:solidFill>
                          <a:effectLst/>
                        </a:rPr>
                        <a:t>4</a:t>
                      </a:r>
                      <a:endParaRPr lang="en-IN" sz="1600" b="0" i="0" u="none" strike="noStrike">
                        <a:solidFill>
                          <a:srgbClr val="1B48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rgbClr val="1B48C4"/>
                          </a:solidFill>
                          <a:effectLst/>
                        </a:rPr>
                        <a:t>14</a:t>
                      </a:r>
                      <a:endParaRPr lang="en-IN" sz="1600" b="0" i="0" u="none" strike="noStrike">
                        <a:solidFill>
                          <a:srgbClr val="1B48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829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rgbClr val="1B48C4"/>
                          </a:solidFill>
                          <a:effectLst/>
                        </a:rPr>
                        <a:t>2018</a:t>
                      </a:r>
                      <a:endParaRPr lang="en-IN" sz="1600" b="0" i="0" u="none" strike="noStrike">
                        <a:solidFill>
                          <a:srgbClr val="1B48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rgbClr val="1B48C4"/>
                          </a:solidFill>
                          <a:effectLst/>
                        </a:rPr>
                        <a:t>2140</a:t>
                      </a:r>
                      <a:endParaRPr lang="en-IN" sz="1600" b="0" i="0" u="none" strike="noStrike">
                        <a:solidFill>
                          <a:srgbClr val="1B48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rgbClr val="1B48C4"/>
                          </a:solidFill>
                          <a:effectLst/>
                        </a:rPr>
                        <a:t>14</a:t>
                      </a:r>
                      <a:endParaRPr lang="en-IN" sz="1600" b="0" i="0" u="none" strike="noStrike">
                        <a:solidFill>
                          <a:srgbClr val="1B48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rgbClr val="1B48C4"/>
                          </a:solidFill>
                          <a:effectLst/>
                        </a:rPr>
                        <a:t>53</a:t>
                      </a:r>
                      <a:endParaRPr lang="en-IN" sz="1600" b="0" i="0" u="none" strike="noStrike">
                        <a:solidFill>
                          <a:srgbClr val="1B48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236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rgbClr val="1B48C4"/>
                          </a:solidFill>
                          <a:effectLst/>
                        </a:rPr>
                        <a:t>2019 </a:t>
                      </a:r>
                      <a:r>
                        <a:rPr lang="en-IN" sz="1600" u="none" strike="noStrike" dirty="0" smtClean="0">
                          <a:solidFill>
                            <a:srgbClr val="1B48C4"/>
                          </a:solidFill>
                          <a:effectLst/>
                        </a:rPr>
                        <a:t>till 31st </a:t>
                      </a:r>
                      <a:r>
                        <a:rPr lang="en-IN" sz="1600" u="none" strike="noStrike" dirty="0">
                          <a:solidFill>
                            <a:srgbClr val="1B48C4"/>
                          </a:solidFill>
                          <a:effectLst/>
                        </a:rPr>
                        <a:t>Jan</a:t>
                      </a:r>
                      <a:endParaRPr lang="en-IN" sz="1600" b="0" i="0" u="none" strike="noStrike" dirty="0">
                        <a:solidFill>
                          <a:srgbClr val="1B48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rgbClr val="1B48C4"/>
                          </a:solidFill>
                          <a:effectLst/>
                        </a:rPr>
                        <a:t>216</a:t>
                      </a:r>
                      <a:endParaRPr lang="en-IN" sz="1600" b="0" i="0" u="none" strike="noStrike">
                        <a:solidFill>
                          <a:srgbClr val="1B48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solidFill>
                            <a:srgbClr val="1B48C4"/>
                          </a:solidFill>
                          <a:effectLst/>
                        </a:rPr>
                        <a:t>1</a:t>
                      </a:r>
                      <a:endParaRPr lang="en-IN" sz="1600" b="0" i="0" u="none" strike="noStrike">
                        <a:solidFill>
                          <a:srgbClr val="1B48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solidFill>
                            <a:srgbClr val="1B48C4"/>
                          </a:solidFill>
                          <a:effectLst/>
                        </a:rPr>
                        <a:t>2</a:t>
                      </a:r>
                      <a:endParaRPr lang="en-IN" sz="1600" b="0" i="0" u="none" strike="noStrike" dirty="0">
                        <a:solidFill>
                          <a:srgbClr val="1B48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5287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pic>
        <p:nvPicPr>
          <p:cNvPr id="302082" name="Picture 2" descr="Image result for integrated border security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36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2084" name="Picture 4" descr="Image result for integrated perimeter security syste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0"/>
          <a:stretch/>
        </p:blipFill>
        <p:spPr bwMode="auto">
          <a:xfrm>
            <a:off x="6082144" y="-27694"/>
            <a:ext cx="6109855" cy="688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85192" y="125608"/>
            <a:ext cx="9161579" cy="8005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kern="0" dirty="0" smtClean="0">
                <a:solidFill>
                  <a:srgbClr val="284DBB"/>
                </a:solidFill>
              </a:rPr>
              <a:t>STL Security </a:t>
            </a:r>
          </a:p>
          <a:p>
            <a:r>
              <a:rPr lang="en-US" kern="0" dirty="0" smtClean="0">
                <a:solidFill>
                  <a:srgbClr val="284DBB"/>
                </a:solidFill>
              </a:rPr>
              <a:t>Solutions</a:t>
            </a:r>
            <a:endParaRPr lang="en-US" kern="0" dirty="0">
              <a:solidFill>
                <a:srgbClr val="284DB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8269" y="3653908"/>
            <a:ext cx="4558146" cy="1464228"/>
          </a:xfrm>
          <a:prstGeom prst="roundRect">
            <a:avLst/>
          </a:prstGeom>
          <a:solidFill>
            <a:srgbClr val="FFFFFF">
              <a:alpha val="5019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Integrated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Border Security System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44832" y="5255951"/>
            <a:ext cx="4558146" cy="1464228"/>
          </a:xfrm>
          <a:prstGeom prst="roundRect">
            <a:avLst/>
          </a:prstGeom>
          <a:solidFill>
            <a:srgbClr val="FFFFFF">
              <a:alpha val="5019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R="0" indent="0" algn="ctr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</a:defRPr>
            </a:lvl1pPr>
          </a:lstStyle>
          <a:p>
            <a:r>
              <a:rPr lang="en-US" dirty="0">
                <a:sym typeface="Calibri"/>
              </a:rPr>
              <a:t>Integrated Perimeter Security System</a:t>
            </a:r>
          </a:p>
        </p:txBody>
      </p:sp>
    </p:spTree>
    <p:extLst>
      <p:ext uri="{BB962C8B-B14F-4D97-AF65-F5344CB8AC3E}">
        <p14:creationId xmlns:p14="http://schemas.microsoft.com/office/powerpoint/2010/main" val="8293450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39132" y="1080640"/>
            <a:ext cx="12231133" cy="5225639"/>
            <a:chOff x="-9105" y="1276350"/>
            <a:chExt cx="12201105" cy="4970936"/>
          </a:xfrm>
        </p:grpSpPr>
        <p:pic>
          <p:nvPicPr>
            <p:cNvPr id="15" name="Picture 2" descr="F:\Working Directory\Pooja Ghosh\Official\PIDS Market Analysis\Architecture\Basics_6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421" y="1276350"/>
              <a:ext cx="11733579" cy="4900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2987785" y="4843476"/>
              <a:ext cx="0" cy="1244865"/>
            </a:xfrm>
            <a:prstGeom prst="line">
              <a:avLst/>
            </a:prstGeom>
            <a:noFill/>
            <a:ln w="28575" cap="flat">
              <a:solidFill>
                <a:schemeClr val="accent2">
                  <a:lumMod val="50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695065" y="4850893"/>
              <a:ext cx="0" cy="1187684"/>
            </a:xfrm>
            <a:prstGeom prst="line">
              <a:avLst/>
            </a:prstGeom>
            <a:noFill/>
            <a:ln w="28575" cap="flat">
              <a:solidFill>
                <a:schemeClr val="accent2">
                  <a:lumMod val="50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349628" y="4692364"/>
              <a:ext cx="0" cy="1395977"/>
            </a:xfrm>
            <a:prstGeom prst="line">
              <a:avLst/>
            </a:prstGeom>
            <a:noFill/>
            <a:ln w="28575" cap="flat">
              <a:solidFill>
                <a:schemeClr val="accent2">
                  <a:lumMod val="50000"/>
                </a:schemeClr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TextBox 19"/>
            <p:cNvSpPr txBox="1"/>
            <p:nvPr/>
          </p:nvSpPr>
          <p:spPr>
            <a:xfrm>
              <a:off x="3651536" y="5859963"/>
              <a:ext cx="2122770" cy="263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 smtClean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Case 2: Sea at border:</a:t>
              </a:r>
              <a:r>
                <a:rPr kumimoji="0" lang="en-US" sz="1200" b="0" i="0" u="none" strike="noStrike" cap="none" spc="0" normalizeH="0" dirty="0" smtClean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SONAR</a:t>
              </a: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8702" y="5794532"/>
              <a:ext cx="2399084" cy="439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 smtClean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Case 1: OFC Deployable</a:t>
              </a:r>
              <a:r>
                <a:rPr kumimoji="0" lang="en-US" sz="1200" b="0" i="0" u="none" strike="noStrike" cap="none" spc="0" normalizeH="0" dirty="0" smtClean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ground (preferably non-concrete): UVDS</a:t>
              </a: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48584" y="5808125"/>
              <a:ext cx="2532066" cy="439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4">
                      <a:lumMod val="50000"/>
                    </a:schemeClr>
                  </a:solidFill>
                </a:rPr>
                <a:t>Case </a:t>
              </a:r>
              <a:r>
                <a:rPr lang="en-US" sz="1200" dirty="0" smtClean="0">
                  <a:solidFill>
                    <a:schemeClr val="accent4">
                      <a:lumMod val="50000"/>
                    </a:schemeClr>
                  </a:solidFill>
                </a:rPr>
                <a:t>3: </a:t>
              </a:r>
              <a:r>
                <a:rPr lang="en-US" sz="1200" dirty="0">
                  <a:solidFill>
                    <a:schemeClr val="accent4">
                      <a:lumMod val="50000"/>
                    </a:schemeClr>
                  </a:solidFill>
                </a:rPr>
                <a:t>Absence of Secure Boundary: Unattended Ground Sensor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flipV="1">
              <a:off x="-9105" y="2918761"/>
              <a:ext cx="521934" cy="1970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vert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Above</a:t>
              </a:r>
              <a:r>
                <a:rPr kumimoji="0" lang="en-US" sz="1400" b="0" i="0" u="none" strike="noStrike" cap="none" spc="0" normalizeH="0" dirty="0" smtClean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 Ground Level Field Components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flipV="1">
              <a:off x="12359" y="4671223"/>
              <a:ext cx="521934" cy="13689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vert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Underground Scenarios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70453" y="5796006"/>
              <a:ext cx="2649065" cy="439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4">
                      <a:lumMod val="50000"/>
                    </a:schemeClr>
                  </a:solidFill>
                </a:rPr>
                <a:t>Case </a:t>
              </a:r>
              <a:r>
                <a:rPr lang="en-US" sz="1200" dirty="0" smtClean="0">
                  <a:solidFill>
                    <a:schemeClr val="accent4">
                      <a:lumMod val="50000"/>
                    </a:schemeClr>
                  </a:solidFill>
                </a:rPr>
                <a:t>4: </a:t>
              </a:r>
              <a:r>
                <a:rPr lang="en-US" sz="1200" dirty="0">
                  <a:solidFill>
                    <a:schemeClr val="accent4">
                      <a:lumMod val="50000"/>
                    </a:schemeClr>
                  </a:solidFill>
                </a:rPr>
                <a:t>Absence of Secure Boundary: Wireless Sensor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7560" y="3660722"/>
              <a:ext cx="1786759" cy="439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OFC Fence</a:t>
              </a:r>
              <a:r>
                <a:rPr kumimoji="0" lang="en-US" sz="1200" b="1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 Sensor (PIDS)</a:t>
              </a:r>
              <a:endParaRPr kumimoji="0" 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26528" y="5007933"/>
              <a:ext cx="1596349" cy="439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UVDS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OFC Buried</a:t>
              </a:r>
              <a:r>
                <a:rPr kumimoji="0" lang="en-US" sz="1200" b="1" i="0" u="none" strike="noStrike" cap="none" spc="0" normalizeH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 Sensor</a:t>
              </a:r>
              <a:endParaRPr kumimoji="0" lang="en-US" sz="12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86062" y="3050174"/>
              <a:ext cx="1160871" cy="263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RADAR (PSR)</a:t>
              </a:r>
              <a:endParaRPr kumimoji="0" 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670593" y="3599284"/>
              <a:ext cx="1146742" cy="439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Fixed CCTV Camera</a:t>
              </a:r>
              <a:endParaRPr kumimoji="0" 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248130" y="3468481"/>
              <a:ext cx="1135741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PTZ Camera</a:t>
              </a:r>
              <a:endParaRPr kumimoji="0" 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397290" y="2169283"/>
              <a:ext cx="2013694" cy="614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Command &amp; Control Center (CCC) + Data Center (DC)</a:t>
              </a:r>
              <a:endParaRPr kumimoji="0" 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076503" y="4985087"/>
              <a:ext cx="1596349" cy="263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>
              <a:defPPr>
                <a:defRPr lang="en-US"/>
              </a:defPPr>
              <a:lvl1pPr marR="0" indent="0" algn="ctr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00" b="1" i="0" u="none" strike="noStrike" cap="none" spc="0" normalizeH="0" baseline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dirty="0">
                  <a:sym typeface="Calibri"/>
                </a:rPr>
                <a:t>Wireless Sensor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95226" y="5177126"/>
              <a:ext cx="1596349" cy="439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>
              <a:defPPr>
                <a:defRPr lang="en-US"/>
              </a:defPPr>
              <a:lvl1pPr marR="0" indent="0" algn="ctr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00" b="1" i="0" u="none" strike="noStrike" cap="none" spc="0" normalizeH="0" baseline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200" dirty="0">
                  <a:sym typeface="Calibri"/>
                </a:rPr>
                <a:t>Unattended Ground Sensor (UGS)</a:t>
              </a:r>
            </a:p>
          </p:txBody>
        </p:sp>
        <p:pic>
          <p:nvPicPr>
            <p:cNvPr id="44" name="Picture 10" descr="Related imag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34530" r="662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70" r="29831"/>
            <a:stretch/>
          </p:blipFill>
          <p:spPr bwMode="auto">
            <a:xfrm rot="3384438">
              <a:off x="7760877" y="3262807"/>
              <a:ext cx="267474" cy="1164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Related imag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34530" r="662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70" r="29831"/>
            <a:stretch/>
          </p:blipFill>
          <p:spPr bwMode="auto">
            <a:xfrm rot="5400000">
              <a:off x="9583419" y="3003390"/>
              <a:ext cx="218066" cy="949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3" descr="C:\Users\pooja.ghosh\Downloads\wireless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6712" y="4459437"/>
              <a:ext cx="220329" cy="234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0" descr="Related image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34530" r="66209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70" r="29831"/>
            <a:stretch/>
          </p:blipFill>
          <p:spPr bwMode="auto">
            <a:xfrm rot="6161614">
              <a:off x="7630503" y="2434767"/>
              <a:ext cx="218066" cy="1325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3" descr="C:\Users\pooja.ghosh\Downloads\wireless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50059">
              <a:off x="10504935" y="4059169"/>
              <a:ext cx="234836" cy="21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3" descr="C:\Users\pooja.ghosh\Downloads\wireless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866585">
              <a:off x="11289093" y="4117312"/>
              <a:ext cx="191483" cy="179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3" descr="C:\Users\pooja.ghosh\Downloads\wireless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866585">
              <a:off x="11566011" y="3938212"/>
              <a:ext cx="139803" cy="130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3" descr="C:\Users\pooja.ghosh\Downloads\wireless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50059">
              <a:off x="10904986" y="4432965"/>
              <a:ext cx="234836" cy="21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3" descr="C:\Users\pooja.ghosh\Downloads\wireless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0739">
              <a:off x="11837028" y="4357915"/>
              <a:ext cx="131167" cy="139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3" descr="C:\Users\pooja.ghosh\Downloads\wireless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98001">
              <a:off x="9270311" y="4411147"/>
              <a:ext cx="234836" cy="21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5151369" y="5015538"/>
              <a:ext cx="1090681" cy="439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SONAR &amp; Hydrophone</a:t>
              </a:r>
              <a:endParaRPr kumimoji="0" lang="en-US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166255" y="199373"/>
            <a:ext cx="2923309" cy="1338482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0652" y="431811"/>
            <a:ext cx="264066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Integrated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Border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Security System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484087" y="4796212"/>
            <a:ext cx="0" cy="1308650"/>
          </a:xfrm>
          <a:prstGeom prst="line">
            <a:avLst/>
          </a:prstGeom>
          <a:noFill/>
          <a:ln w="28575" cap="flat">
            <a:solidFill>
              <a:schemeClr val="accent2">
                <a:lumMod val="50000"/>
              </a:schemeClr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428300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086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597" y="2242035"/>
            <a:ext cx="4856211" cy="436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4089876" y="3366655"/>
            <a:ext cx="3250505" cy="2963884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166255" y="199373"/>
            <a:ext cx="2923309" cy="1338482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0652" y="431811"/>
            <a:ext cx="264066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Integrated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Border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Security System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23961" y="401735"/>
            <a:ext cx="761999" cy="1446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1</a:t>
            </a:r>
            <a:endParaRPr kumimoji="0" lang="en-US" sz="88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7364" y="944292"/>
            <a:ext cx="700347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1B48C4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Photo sensor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1B48C4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with LTE backhaul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1B48C4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302084" name="Picture 4" descr="Image result for network pole 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54" y="4270438"/>
            <a:ext cx="2022748" cy="202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213131" y="3366655"/>
            <a:ext cx="3250505" cy="2963884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t="4215" r="3110" b="13162"/>
          <a:stretch/>
        </p:blipFill>
        <p:spPr bwMode="auto">
          <a:xfrm>
            <a:off x="300652" y="3490852"/>
            <a:ext cx="2993369" cy="2715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3212892" y="4890655"/>
            <a:ext cx="1262126" cy="14222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7108886" y="4876433"/>
            <a:ext cx="1262126" cy="14222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397146" y="6416458"/>
            <a:ext cx="3398373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Straight Arrow Connector 60"/>
          <p:cNvCxnSpPr/>
          <p:nvPr/>
        </p:nvCxnSpPr>
        <p:spPr>
          <a:xfrm>
            <a:off x="599546" y="6408627"/>
            <a:ext cx="2489999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TextBox 61"/>
          <p:cNvSpPr txBox="1"/>
          <p:nvPr/>
        </p:nvSpPr>
        <p:spPr>
          <a:xfrm>
            <a:off x="599546" y="6350298"/>
            <a:ext cx="248999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sym typeface="Calibri"/>
              </a:rPr>
              <a:t>Sensor</a:t>
            </a:r>
            <a:r>
              <a:rPr kumimoji="0" lang="en-IN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sym typeface="Calibri"/>
              </a:rPr>
              <a:t> </a:t>
            </a:r>
            <a:r>
              <a:rPr kumimoji="0" lang="en-IN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sym typeface="Calibri"/>
              </a:rPr>
              <a:t>Range: </a:t>
            </a:r>
            <a:r>
              <a:rPr lang="en-IN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38</a:t>
            </a:r>
            <a:r>
              <a:rPr kumimoji="0" lang="en-IN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sym typeface="Calibri"/>
              </a:rPr>
              <a:t>m</a:t>
            </a:r>
            <a:r>
              <a:rPr kumimoji="0" lang="en-IN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sym typeface="Calibri"/>
              </a:rPr>
              <a:t> </a:t>
            </a:r>
            <a:endParaRPr kumimoji="0" lang="en-GB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859646" y="6374893"/>
            <a:ext cx="248999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Connectivity</a:t>
            </a:r>
            <a:r>
              <a:rPr kumimoji="0" lang="en-IN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sym typeface="Calibri"/>
              </a:rPr>
              <a:t>: 80</a:t>
            </a:r>
            <a:r>
              <a:rPr kumimoji="0" lang="en-IN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sym typeface="Calibri"/>
              </a:rPr>
              <a:t> Km</a:t>
            </a:r>
            <a:endParaRPr kumimoji="0" lang="en-GB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491" y="2895600"/>
            <a:ext cx="278340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Photo sensor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230648" y="2908283"/>
            <a:ext cx="278340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Private</a:t>
            </a: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network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031806" y="5126572"/>
            <a:ext cx="278340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Command</a:t>
            </a: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and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sym typeface="Calibri"/>
              </a:rPr>
              <a:t>c</a:t>
            </a: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ontrol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sym typeface="Calibri"/>
              </a:rPr>
              <a:t>c</a:t>
            </a:r>
            <a:r>
              <a:rPr kumimoji="0" lang="en-US" sz="2000" b="1" i="0" u="none" strike="noStrike" cap="none" spc="0" normalizeH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entre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09016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213131" y="3366655"/>
            <a:ext cx="3250505" cy="2963884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166255" y="199373"/>
            <a:ext cx="2923309" cy="1338482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0652" y="431811"/>
            <a:ext cx="264066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Integrated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Border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Security System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23961" y="401735"/>
            <a:ext cx="761999" cy="1446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800" dirty="0">
                <a:solidFill>
                  <a:schemeClr val="tx1">
                    <a:lumMod val="50000"/>
                    <a:lumOff val="50000"/>
                  </a:schemeClr>
                </a:solidFill>
                <a:sym typeface="Calibri"/>
              </a:rPr>
              <a:t>2</a:t>
            </a:r>
            <a:endParaRPr kumimoji="0" lang="en-US" sz="88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7364" y="944292"/>
            <a:ext cx="7003474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4000" dirty="0">
                <a:solidFill>
                  <a:srgbClr val="1B48C4"/>
                </a:solidFill>
                <a:sym typeface="Calibri"/>
              </a:rPr>
              <a:t>Underground sensing &amp; camera with LTE backhaul</a:t>
            </a:r>
          </a:p>
        </p:txBody>
      </p:sp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597" y="2242035"/>
            <a:ext cx="4856211" cy="436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4089876" y="3366655"/>
            <a:ext cx="3250505" cy="2963884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3" name="Picture 4" descr="Image result for network pole 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54" y="4270438"/>
            <a:ext cx="2022748" cy="202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 flipV="1">
            <a:off x="3212892" y="4890655"/>
            <a:ext cx="1262126" cy="14222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108886" y="4876433"/>
            <a:ext cx="1262126" cy="14222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397146" y="6416458"/>
            <a:ext cx="3398373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>
            <a:off x="599546" y="6408627"/>
            <a:ext cx="2489999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extBox 19"/>
          <p:cNvSpPr txBox="1"/>
          <p:nvPr/>
        </p:nvSpPr>
        <p:spPr>
          <a:xfrm>
            <a:off x="436361" y="6374893"/>
            <a:ext cx="27888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sym typeface="Calibri"/>
              </a:rPr>
              <a:t>Sensor</a:t>
            </a:r>
            <a:r>
              <a:rPr kumimoji="0" lang="en-IN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sym typeface="Calibri"/>
              </a:rPr>
              <a:t> </a:t>
            </a:r>
            <a:r>
              <a:rPr kumimoji="0" lang="en-IN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sym typeface="Calibri"/>
              </a:rPr>
              <a:t>Range: </a:t>
            </a:r>
            <a:r>
              <a:rPr lang="en-IN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Calibri"/>
              </a:rPr>
              <a:t>8-12m radius</a:t>
            </a:r>
            <a:r>
              <a:rPr kumimoji="0" lang="en-IN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sym typeface="Calibri"/>
              </a:rPr>
              <a:t> </a:t>
            </a:r>
            <a:endParaRPr kumimoji="0" lang="en-GB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59646" y="6374893"/>
            <a:ext cx="248999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Connectivity</a:t>
            </a:r>
            <a:r>
              <a:rPr kumimoji="0" lang="en-IN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sym typeface="Calibri"/>
              </a:rPr>
              <a:t>: 80</a:t>
            </a:r>
            <a:r>
              <a:rPr kumimoji="0" lang="en-IN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sym typeface="Calibri"/>
              </a:rPr>
              <a:t> Km</a:t>
            </a:r>
            <a:endParaRPr kumimoji="0" lang="en-GB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9491" y="2687936"/>
            <a:ext cx="278340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Calibri"/>
              </a:rPr>
              <a:t>Underground</a:t>
            </a: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sensor with camera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30648" y="2908283"/>
            <a:ext cx="278340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Private</a:t>
            </a: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network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31806" y="5126572"/>
            <a:ext cx="278340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Command</a:t>
            </a: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and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sym typeface="Calibri"/>
              </a:rPr>
              <a:t>c</a:t>
            </a:r>
            <a:r>
              <a:rPr kumimoji="0" lang="en-US" sz="2000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ontrol 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sym typeface="Calibri"/>
              </a:rPr>
              <a:t>c</a:t>
            </a:r>
            <a:r>
              <a:rPr kumimoji="0" lang="en-US" sz="2000" b="1" i="0" u="none" strike="noStrike" cap="none" spc="0" normalizeH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entre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36361" y="5644275"/>
            <a:ext cx="1072775" cy="706023"/>
            <a:chOff x="1565415" y="4125292"/>
            <a:chExt cx="1280357" cy="856151"/>
          </a:xfrm>
        </p:grpSpPr>
        <p:sp>
          <p:nvSpPr>
            <p:cNvPr id="26" name="object 6"/>
            <p:cNvSpPr/>
            <p:nvPr/>
          </p:nvSpPr>
          <p:spPr>
            <a:xfrm>
              <a:off x="1565415" y="4125292"/>
              <a:ext cx="612077" cy="8561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7491" y="4139596"/>
              <a:ext cx="668281" cy="249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3106" name="Picture 2" descr="Image result for camera with antenna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751" y="3362248"/>
            <a:ext cx="1955376" cy="141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2799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11924168" y="6896541"/>
            <a:ext cx="245751" cy="225709"/>
          </a:xfrm>
        </p:spPr>
        <p:txBody>
          <a:bodyPr/>
          <a:lstStyle/>
          <a:p>
            <a:fld id="{86CB4B4D-7CA3-9044-876B-883B54F8677D}" type="slidenum">
              <a:rPr lang="en-IN" smtClean="0"/>
              <a:t>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056133" y="950017"/>
            <a:ext cx="6929080" cy="788175"/>
          </a:xfrm>
        </p:spPr>
        <p:txBody>
          <a:bodyPr/>
          <a:lstStyle/>
          <a:p>
            <a:r>
              <a:rPr lang="en-I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About Us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4833430" y="4269410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STL has the KEY</a:t>
            </a:r>
            <a:endParaRPr lang="en-IN" kern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itle 5"/>
          <p:cNvSpPr txBox="1">
            <a:spLocks/>
          </p:cNvSpPr>
          <p:nvPr/>
        </p:nvSpPr>
        <p:spPr>
          <a:xfrm>
            <a:off x="5262920" y="3788917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endParaRPr lang="en-IN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5262920" y="3923116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endParaRPr lang="en-IN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itle 5"/>
          <p:cNvSpPr txBox="1">
            <a:spLocks/>
          </p:cNvSpPr>
          <p:nvPr/>
        </p:nvSpPr>
        <p:spPr>
          <a:xfrm>
            <a:off x="4638023" y="4760365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endParaRPr lang="en-IN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itle 5"/>
          <p:cNvSpPr txBox="1">
            <a:spLocks/>
          </p:cNvSpPr>
          <p:nvPr/>
        </p:nvSpPr>
        <p:spPr>
          <a:xfrm>
            <a:off x="5415320" y="2507062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IN" kern="0" dirty="0" smtClean="0">
                <a:solidFill>
                  <a:schemeClr val="bg1">
                    <a:lumMod val="85000"/>
                  </a:schemeClr>
                </a:solidFill>
              </a:rPr>
              <a:t>Network Concerns &amp; Solution</a:t>
            </a:r>
            <a:endParaRPr lang="en-IN" kern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>
          <a:xfrm>
            <a:off x="5415320" y="3415581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IN" kern="0" dirty="0" smtClean="0">
                <a:solidFill>
                  <a:schemeClr val="bg1">
                    <a:lumMod val="85000"/>
                  </a:schemeClr>
                </a:solidFill>
              </a:rPr>
              <a:t>Border Concerns &amp; Solution</a:t>
            </a:r>
            <a:endParaRPr lang="en-IN" kern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itle 5"/>
          <p:cNvSpPr txBox="1">
            <a:spLocks/>
          </p:cNvSpPr>
          <p:nvPr/>
        </p:nvSpPr>
        <p:spPr>
          <a:xfrm>
            <a:off x="4056133" y="5013784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IN" kern="0" dirty="0" smtClean="0">
                <a:solidFill>
                  <a:schemeClr val="bg1">
                    <a:lumMod val="85000"/>
                  </a:schemeClr>
                </a:solidFill>
              </a:rPr>
              <a:t>Partner Ecosystem</a:t>
            </a:r>
            <a:endParaRPr lang="en-IN" kern="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9" name="Picture Placeholder 28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4" r="30454"/>
          <a:stretch>
            <a:fillRect/>
          </a:stretch>
        </p:blipFill>
        <p:spPr/>
      </p:pic>
      <p:sp>
        <p:nvSpPr>
          <p:cNvPr id="17" name="Title 5"/>
          <p:cNvSpPr txBox="1">
            <a:spLocks/>
          </p:cNvSpPr>
          <p:nvPr/>
        </p:nvSpPr>
        <p:spPr>
          <a:xfrm>
            <a:off x="4833430" y="1721612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Customer Base</a:t>
            </a:r>
            <a:endParaRPr lang="en-IN" kern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81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58" name="Picture 6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82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6732056" y="4698739"/>
            <a:ext cx="5192112" cy="1763510"/>
          </a:xfrm>
          <a:prstGeom prst="roundRect">
            <a:avLst>
              <a:gd name="adj" fmla="val 10887"/>
            </a:avLst>
          </a:prstGeom>
          <a:solidFill>
            <a:srgbClr val="F8F8F8">
              <a:alpha val="80000"/>
            </a:srgbClr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indent="-28575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sym typeface="Calibri"/>
            </a:endParaRPr>
          </a:p>
        </p:txBody>
      </p:sp>
      <p:sp>
        <p:nvSpPr>
          <p:cNvPr id="14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6727856" y="1226505"/>
            <a:ext cx="5192112" cy="1603020"/>
          </a:xfrm>
          <a:prstGeom prst="roundRect">
            <a:avLst>
              <a:gd name="adj" fmla="val 10887"/>
            </a:avLst>
          </a:prstGeom>
          <a:solidFill>
            <a:srgbClr val="F8F8F8">
              <a:alpha val="80000"/>
            </a:srgbClr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indent="-28575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sym typeface="Calibri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Uniqueness of Solution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7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346364" y="3118301"/>
            <a:ext cx="2923309" cy="1338482"/>
          </a:xfrm>
          <a:prstGeom prst="roundRect">
            <a:avLst>
              <a:gd name="adj" fmla="val 10887"/>
            </a:avLst>
          </a:prstGeom>
          <a:solidFill>
            <a:srgbClr val="F8F8F8">
              <a:alpha val="80000"/>
            </a:srgbClr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indent="-28575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0761" y="3350739"/>
            <a:ext cx="264066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Integrated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Border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Security System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5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3537110" y="1127292"/>
            <a:ext cx="2923309" cy="5591150"/>
          </a:xfrm>
          <a:prstGeom prst="roundRect">
            <a:avLst>
              <a:gd name="adj" fmla="val 10887"/>
            </a:avLst>
          </a:prstGeom>
          <a:solidFill>
            <a:srgbClr val="F8F8F8">
              <a:alpha val="80000"/>
            </a:srgbClr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R="0" indent="-2857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End to end</a:t>
            </a:r>
          </a:p>
          <a:p>
            <a:pPr marR="0" indent="-2857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Sustainable</a:t>
            </a:r>
          </a:p>
          <a:p>
            <a:pPr marR="0" indent="-2857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Flexible</a:t>
            </a:r>
          </a:p>
          <a:p>
            <a:pPr marR="0" indent="-2857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Rugged</a:t>
            </a:r>
          </a:p>
          <a:p>
            <a:pPr marR="0" indent="-2857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Optimised</a:t>
            </a:r>
          </a:p>
          <a:p>
            <a:pPr marR="0" indent="-2857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Innovative</a:t>
            </a:r>
          </a:p>
          <a:p>
            <a:pPr marR="0" indent="-2857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Seamless backhaul</a:t>
            </a:r>
          </a:p>
          <a:p>
            <a:pPr marR="0" indent="-28575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For all terrains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30736" y="1338723"/>
            <a:ext cx="700347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Photo sensor</a:t>
            </a:r>
            <a:r>
              <a:rPr kumimoji="0" lang="en-US" sz="2800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with LTE backhaul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48396" y="4727571"/>
            <a:ext cx="488225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Underground sensing &amp; camera </a:t>
            </a:r>
            <a:endParaRPr lang="en-US" sz="2800" b="1" dirty="0" smtClean="0">
              <a:solidFill>
                <a:schemeClr val="tx1">
                  <a:lumMod val="75000"/>
                  <a:lumOff val="25000"/>
                </a:schemeClr>
              </a:solidFill>
              <a:sym typeface="Calibri"/>
            </a:endParaRPr>
          </a:p>
          <a:p>
            <a:pPr algn="ctr" hangingPunct="0"/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with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LTE backhaul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27856" y="2028015"/>
            <a:ext cx="37046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27856" y="1719694"/>
            <a:ext cx="4203380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indent="-28575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Battery powered</a:t>
            </a:r>
          </a:p>
          <a:p>
            <a:pPr indent="-28575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Installation in less than 2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minutes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sym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27856" y="5460443"/>
            <a:ext cx="3704617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indent="-28575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Battery powered</a:t>
            </a:r>
          </a:p>
          <a:p>
            <a:pPr indent="-28575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Underground installation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599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166255" y="199373"/>
            <a:ext cx="2923309" cy="1338482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377" y="431811"/>
            <a:ext cx="278891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Integrated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Perimeter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Security System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13165" y="637310"/>
            <a:ext cx="9508012" cy="5928758"/>
            <a:chOff x="1738265" y="1502876"/>
            <a:chExt cx="8966247" cy="508804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074" t="9735" r="20775" b="21270"/>
            <a:stretch/>
          </p:blipFill>
          <p:spPr>
            <a:xfrm>
              <a:off x="2255438" y="1502876"/>
              <a:ext cx="8449074" cy="50880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FE839154-24D6-A542-90DA-F059BE86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3254521" y="3467100"/>
              <a:ext cx="4315133" cy="243036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212865" y="6259810"/>
              <a:ext cx="1130312" cy="2948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100" b="1" dirty="0">
                  <a:solidFill>
                    <a:srgbClr val="6441C3"/>
                  </a:solidFill>
                </a:rPr>
                <a:t>INTEGRATION OF POWER FENCING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41965" y="4950578"/>
              <a:ext cx="1481506" cy="3185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US" sz="1100" b="1" dirty="0">
                  <a:solidFill>
                    <a:srgbClr val="6441C3"/>
                  </a:solidFill>
                </a:rPr>
                <a:t>Y BEAMS &amp; CONCERTINA COILS ON PERIMETER WALL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38265" y="4081600"/>
              <a:ext cx="1095470" cy="291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US" sz="1100" b="1" dirty="0">
                  <a:solidFill>
                    <a:srgbClr val="6441C3"/>
                  </a:solidFill>
                </a:rPr>
                <a:t>FIBRE OPTIC FENCE SENSOR CABLE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65138" y="2381061"/>
              <a:ext cx="1219212" cy="2625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100" b="1" dirty="0">
                  <a:solidFill>
                    <a:srgbClr val="6441C3"/>
                  </a:solidFill>
                </a:rPr>
                <a:t>DIDS WITH FOCUSED SPOT LIGHT &amp; CAMERA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45465" y="6266901"/>
              <a:ext cx="870827" cy="273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US" sz="1100" b="1" dirty="0">
                  <a:solidFill>
                    <a:srgbClr val="6441C3"/>
                  </a:solidFill>
                </a:rPr>
                <a:t>MOBILE BULLET SENTRY POST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843039" y="5784608"/>
              <a:ext cx="1712374" cy="2478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100" b="1" dirty="0">
                  <a:solidFill>
                    <a:srgbClr val="6441C3"/>
                  </a:solidFill>
                </a:rPr>
                <a:t>VEHICLE SANITIZATION UVSS,SLIDING GATES, BOLLARDS &amp; TYRE SHREDDERS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97291" y="1958836"/>
              <a:ext cx="1009687" cy="3819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100" b="1" dirty="0">
                  <a:solidFill>
                    <a:srgbClr val="6441C3"/>
                  </a:solidFill>
                </a:rPr>
                <a:t>PERIMETER LIGHT &amp; CAMERAS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23155" y="2277555"/>
              <a:ext cx="1819532" cy="4022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100" b="1" dirty="0">
                  <a:solidFill>
                    <a:srgbClr val="6441C3"/>
                  </a:solidFill>
                </a:rPr>
                <a:t>PEDESTRIAN SANITIZATION METAL DETECTORS </a:t>
              </a:r>
              <a:r>
                <a:rPr lang="mr-IN" sz="1100" b="1" dirty="0">
                  <a:solidFill>
                    <a:srgbClr val="6441C3"/>
                  </a:solidFill>
                </a:rPr>
                <a:t>–</a:t>
              </a:r>
              <a:r>
                <a:rPr lang="en-US" sz="1100" b="1" dirty="0">
                  <a:solidFill>
                    <a:srgbClr val="6441C3"/>
                  </a:solidFill>
                </a:rPr>
                <a:t> DOOR FRAME &amp; HANDHELD, BAGGAGE SCANNER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360014" y="3855265"/>
              <a:ext cx="909000" cy="120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100" b="1" dirty="0">
                  <a:solidFill>
                    <a:srgbClr val="6441C3"/>
                  </a:solidFill>
                </a:rPr>
                <a:t>MOBILE CCC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38616" y="3330274"/>
              <a:ext cx="1511966" cy="273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100" b="1" dirty="0">
                  <a:solidFill>
                    <a:srgbClr val="6441C3"/>
                  </a:solidFill>
                </a:rPr>
                <a:t>ANTI CLIMB FENCE, CONCERTINA COIL, Y BEAMS</a:t>
              </a:r>
            </a:p>
          </p:txBody>
        </p:sp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 flipH="1">
              <a:off x="8154976" y="6055358"/>
              <a:ext cx="1" cy="421642"/>
            </a:xfrm>
            <a:prstGeom prst="straightConnector1">
              <a:avLst/>
            </a:prstGeom>
            <a:ln>
              <a:solidFill>
                <a:schemeClr val="bg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</p:cNvCxnSpPr>
            <p:nvPr/>
          </p:nvCxnSpPr>
          <p:spPr>
            <a:xfrm flipH="1">
              <a:off x="8694417" y="5305170"/>
              <a:ext cx="1" cy="878347"/>
            </a:xfrm>
            <a:prstGeom prst="straightConnector1">
              <a:avLst/>
            </a:prstGeom>
            <a:ln>
              <a:solidFill>
                <a:srgbClr val="FF5B9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cxnSpLocks/>
            </p:cNvCxnSpPr>
            <p:nvPr/>
          </p:nvCxnSpPr>
          <p:spPr>
            <a:xfrm flipH="1">
              <a:off x="6743394" y="5864484"/>
              <a:ext cx="1" cy="612516"/>
            </a:xfrm>
            <a:prstGeom prst="straightConnector1">
              <a:avLst/>
            </a:prstGeom>
            <a:ln>
              <a:solidFill>
                <a:srgbClr val="FF5B9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cxnSpLocks/>
            </p:cNvCxnSpPr>
            <p:nvPr/>
          </p:nvCxnSpPr>
          <p:spPr>
            <a:xfrm flipH="1">
              <a:off x="4589476" y="4647355"/>
              <a:ext cx="1" cy="558388"/>
            </a:xfrm>
            <a:prstGeom prst="straightConnector1">
              <a:avLst/>
            </a:prstGeom>
            <a:ln>
              <a:solidFill>
                <a:srgbClr val="FF5B9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</p:cNvCxnSpPr>
            <p:nvPr/>
          </p:nvCxnSpPr>
          <p:spPr>
            <a:xfrm flipH="1">
              <a:off x="2890320" y="3632070"/>
              <a:ext cx="1" cy="686433"/>
            </a:xfrm>
            <a:prstGeom prst="straightConnector1">
              <a:avLst/>
            </a:prstGeom>
            <a:ln>
              <a:solidFill>
                <a:srgbClr val="FF5B9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cxnSpLocks/>
            </p:cNvCxnSpPr>
            <p:nvPr/>
          </p:nvCxnSpPr>
          <p:spPr>
            <a:xfrm>
              <a:off x="6774320" y="2353901"/>
              <a:ext cx="1" cy="1014792"/>
            </a:xfrm>
            <a:prstGeom prst="straightConnector1">
              <a:avLst/>
            </a:prstGeom>
            <a:ln>
              <a:solidFill>
                <a:srgbClr val="FF5B9D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>
              <a:off x="8156882" y="3376943"/>
              <a:ext cx="0" cy="1023512"/>
            </a:xfrm>
            <a:prstGeom prst="straightConnector1">
              <a:avLst/>
            </a:prstGeom>
            <a:ln>
              <a:solidFill>
                <a:srgbClr val="FF5B9D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9069440" y="4751892"/>
              <a:ext cx="423174" cy="290457"/>
            </a:xfrm>
            <a:prstGeom prst="rect">
              <a:avLst/>
            </a:prstGeom>
          </p:spPr>
        </p:pic>
        <p:cxnSp>
          <p:nvCxnSpPr>
            <p:cNvPr id="29" name="Straight Arrow Connector 28"/>
            <p:cNvCxnSpPr>
              <a:cxnSpLocks/>
            </p:cNvCxnSpPr>
            <p:nvPr/>
          </p:nvCxnSpPr>
          <p:spPr>
            <a:xfrm flipH="1">
              <a:off x="9301785" y="3886599"/>
              <a:ext cx="1" cy="797617"/>
            </a:xfrm>
            <a:prstGeom prst="straightConnector1">
              <a:avLst/>
            </a:prstGeom>
            <a:ln>
              <a:solidFill>
                <a:srgbClr val="FF5B9D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7762062" y="2696195"/>
              <a:ext cx="1617470" cy="5177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100" b="1" dirty="0">
                  <a:solidFill>
                    <a:srgbClr val="6441C3"/>
                  </a:solidFill>
                </a:rPr>
                <a:t>MICRO-UAV</a:t>
              </a:r>
            </a:p>
            <a:p>
              <a:r>
                <a:rPr lang="en-US" sz="1100" b="1" dirty="0">
                  <a:solidFill>
                    <a:srgbClr val="6441C3"/>
                  </a:solidFill>
                </a:rPr>
                <a:t>PROTECTIVE GEAR</a:t>
              </a:r>
            </a:p>
            <a:p>
              <a:r>
                <a:rPr lang="en-US" sz="1100" b="1" dirty="0">
                  <a:solidFill>
                    <a:srgbClr val="6441C3"/>
                  </a:solidFill>
                </a:rPr>
                <a:t>V/UHF COMM SET</a:t>
              </a:r>
            </a:p>
            <a:p>
              <a:r>
                <a:rPr lang="en-US" sz="1100" b="1" dirty="0">
                  <a:solidFill>
                    <a:srgbClr val="6441C3"/>
                  </a:solidFill>
                </a:rPr>
                <a:t>RUGGEDISED TABS</a:t>
              </a:r>
            </a:p>
          </p:txBody>
        </p:sp>
        <p:cxnSp>
          <p:nvCxnSpPr>
            <p:cNvPr id="31" name="Straight Arrow Connector 30"/>
            <p:cNvCxnSpPr>
              <a:cxnSpLocks/>
            </p:cNvCxnSpPr>
            <p:nvPr/>
          </p:nvCxnSpPr>
          <p:spPr>
            <a:xfrm>
              <a:off x="7702917" y="2725093"/>
              <a:ext cx="1" cy="1220757"/>
            </a:xfrm>
            <a:prstGeom prst="straightConnector1">
              <a:avLst/>
            </a:prstGeom>
            <a:ln>
              <a:solidFill>
                <a:srgbClr val="FF5B9D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8D9CE435-A864-8147-A5F4-CC8B1A0EECAC}"/>
                </a:ext>
              </a:extLst>
            </p:cNvPr>
            <p:cNvSpPr txBox="1"/>
            <p:nvPr/>
          </p:nvSpPr>
          <p:spPr>
            <a:xfrm>
              <a:off x="6479975" y="1833728"/>
              <a:ext cx="1758001" cy="1487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100" b="1" dirty="0">
                  <a:solidFill>
                    <a:srgbClr val="6441C3"/>
                  </a:solidFill>
                </a:rPr>
                <a:t>VISITOR MANAGEMENT SYSTEMS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xmlns="" id="{04C4E657-CD89-8B4D-9C07-4E9F8D93CB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7081" y="1899164"/>
              <a:ext cx="1" cy="1226344"/>
            </a:xfrm>
            <a:prstGeom prst="straightConnector1">
              <a:avLst/>
            </a:prstGeom>
            <a:ln>
              <a:solidFill>
                <a:srgbClr val="FF5B9D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0998D763-DF6C-BD4E-8CDB-52631637D013}"/>
                </a:ext>
              </a:extLst>
            </p:cNvPr>
            <p:cNvSpPr txBox="1"/>
            <p:nvPr/>
          </p:nvSpPr>
          <p:spPr>
            <a:xfrm>
              <a:off x="4605555" y="5521228"/>
              <a:ext cx="1136407" cy="3185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US" sz="1100" b="1" dirty="0">
                  <a:solidFill>
                    <a:srgbClr val="6441C3"/>
                  </a:solidFill>
                </a:rPr>
                <a:t>GROUND LAID CONCERTINA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45C166D8-1866-5049-9208-610CFABB5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9" y="4941168"/>
              <a:ext cx="1" cy="813680"/>
            </a:xfrm>
            <a:prstGeom prst="straightConnector1">
              <a:avLst/>
            </a:prstGeom>
            <a:ln>
              <a:solidFill>
                <a:srgbClr val="FF5B9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C15131A8-3B11-EA42-96CA-1A9E8790F67E}"/>
                </a:ext>
              </a:extLst>
            </p:cNvPr>
            <p:cNvSpPr txBox="1"/>
            <p:nvPr/>
          </p:nvSpPr>
          <p:spPr>
            <a:xfrm>
              <a:off x="6828639" y="6266901"/>
              <a:ext cx="536403" cy="273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US" sz="1100" b="1" dirty="0">
                  <a:solidFill>
                    <a:srgbClr val="6441C3"/>
                  </a:solidFill>
                </a:rPr>
                <a:t>GATE </a:t>
              </a:r>
              <a:br>
                <a:rPr lang="en-US" sz="1100" b="1" dirty="0">
                  <a:solidFill>
                    <a:srgbClr val="6441C3"/>
                  </a:solidFill>
                </a:rPr>
              </a:br>
              <a:r>
                <a:rPr lang="en-US" sz="1100" b="1" dirty="0">
                  <a:solidFill>
                    <a:srgbClr val="6441C3"/>
                  </a:solidFill>
                </a:rPr>
                <a:t>WITH RFID 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xmlns="" id="{94394E23-CD6B-2545-A0CA-99F2A346E54D}"/>
                </a:ext>
              </a:extLst>
            </p:cNvPr>
            <p:cNvCxnSpPr>
              <a:cxnSpLocks/>
            </p:cNvCxnSpPr>
            <p:nvPr/>
          </p:nvCxnSpPr>
          <p:spPr>
            <a:xfrm>
              <a:off x="7392144" y="5461233"/>
              <a:ext cx="1" cy="1015767"/>
            </a:xfrm>
            <a:prstGeom prst="straightConnector1">
              <a:avLst/>
            </a:prstGeom>
            <a:ln>
              <a:solidFill>
                <a:srgbClr val="FF5B9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xmlns="" id="{993BF741-E95E-1E47-988F-E42484EB0E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078" y="3629833"/>
              <a:ext cx="3" cy="1105338"/>
            </a:xfrm>
            <a:prstGeom prst="straightConnector1">
              <a:avLst/>
            </a:prstGeom>
            <a:ln>
              <a:solidFill>
                <a:srgbClr val="FF5B9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28229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Image result for secur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" b="14986"/>
          <a:stretch/>
        </p:blipFill>
        <p:spPr bwMode="auto">
          <a:xfrm>
            <a:off x="1" y="0"/>
            <a:ext cx="12191999" cy="691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Uniqueness of Solution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25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3537110" y="1127292"/>
            <a:ext cx="2923309" cy="5591150"/>
          </a:xfrm>
          <a:prstGeom prst="roundRect">
            <a:avLst>
              <a:gd name="adj" fmla="val 10887"/>
            </a:avLst>
          </a:prstGeom>
          <a:solidFill>
            <a:srgbClr val="F8F8F8">
              <a:alpha val="74902"/>
            </a:srgbClr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indent="-285750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End to end</a:t>
            </a:r>
          </a:p>
          <a:p>
            <a:pPr indent="-285750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Sustainable</a:t>
            </a:r>
          </a:p>
          <a:p>
            <a:pPr indent="-285750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Flexible</a:t>
            </a:r>
          </a:p>
          <a:p>
            <a:pPr indent="-285750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Rugged</a:t>
            </a:r>
          </a:p>
          <a:p>
            <a:pPr indent="-285750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Optimised</a:t>
            </a:r>
          </a:p>
          <a:p>
            <a:pPr indent="-285750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Innovative</a:t>
            </a:r>
          </a:p>
          <a:p>
            <a:pPr indent="-285750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Seamless backhaul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27856" y="2028015"/>
            <a:ext cx="37046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346364" y="3118301"/>
            <a:ext cx="2923309" cy="1338482"/>
          </a:xfrm>
          <a:prstGeom prst="roundRect">
            <a:avLst>
              <a:gd name="adj" fmla="val 10887"/>
            </a:avLst>
          </a:prstGeom>
          <a:solidFill>
            <a:srgbClr val="F8F8F8">
              <a:alpha val="74902"/>
            </a:srgbClr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indent="-28575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364" y="3350739"/>
            <a:ext cx="292330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Integrated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Perimeter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Security System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76669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11924168" y="6896541"/>
            <a:ext cx="245751" cy="225709"/>
          </a:xfrm>
        </p:spPr>
        <p:txBody>
          <a:bodyPr/>
          <a:lstStyle/>
          <a:p>
            <a:fld id="{86CB4B4D-7CA3-9044-876B-883B54F8677D}" type="slidenum">
              <a:rPr lang="en-IN" smtClean="0"/>
              <a:t>23</a:t>
            </a:fld>
            <a:endParaRPr lang="en-IN"/>
          </a:p>
        </p:txBody>
      </p:sp>
      <p:sp>
        <p:nvSpPr>
          <p:cNvPr id="18" name="Title 5"/>
          <p:cNvSpPr txBox="1">
            <a:spLocks/>
          </p:cNvSpPr>
          <p:nvPr/>
        </p:nvSpPr>
        <p:spPr>
          <a:xfrm>
            <a:off x="4056133" y="950017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9pPr>
          </a:lstStyle>
          <a:p>
            <a:r>
              <a:rPr lang="en-IN" dirty="0"/>
              <a:t>About Us</a:t>
            </a:r>
          </a:p>
        </p:txBody>
      </p:sp>
      <p:sp>
        <p:nvSpPr>
          <p:cNvPr id="19" name="Title 5"/>
          <p:cNvSpPr txBox="1">
            <a:spLocks/>
          </p:cNvSpPr>
          <p:nvPr/>
        </p:nvSpPr>
        <p:spPr>
          <a:xfrm>
            <a:off x="4833430" y="4269410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kern="0" cap="none" spc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9pPr>
          </a:lstStyle>
          <a:p>
            <a:r>
              <a:rPr lang="en-US" dirty="0"/>
              <a:t>STL has the KEY</a:t>
            </a:r>
            <a:endParaRPr lang="en-IN" dirty="0"/>
          </a:p>
        </p:txBody>
      </p:sp>
      <p:sp>
        <p:nvSpPr>
          <p:cNvPr id="20" name="Title 5"/>
          <p:cNvSpPr txBox="1">
            <a:spLocks/>
          </p:cNvSpPr>
          <p:nvPr/>
        </p:nvSpPr>
        <p:spPr>
          <a:xfrm>
            <a:off x="5262920" y="3788917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endParaRPr lang="en-IN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itle 5"/>
          <p:cNvSpPr txBox="1">
            <a:spLocks/>
          </p:cNvSpPr>
          <p:nvPr/>
        </p:nvSpPr>
        <p:spPr>
          <a:xfrm>
            <a:off x="5262920" y="3923116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endParaRPr lang="en-IN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itle 5"/>
          <p:cNvSpPr txBox="1">
            <a:spLocks/>
          </p:cNvSpPr>
          <p:nvPr/>
        </p:nvSpPr>
        <p:spPr>
          <a:xfrm>
            <a:off x="4638023" y="4760365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endParaRPr lang="en-IN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itle 5"/>
          <p:cNvSpPr txBox="1">
            <a:spLocks/>
          </p:cNvSpPr>
          <p:nvPr/>
        </p:nvSpPr>
        <p:spPr>
          <a:xfrm>
            <a:off x="5415320" y="2507062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9pPr>
          </a:lstStyle>
          <a:p>
            <a:r>
              <a:rPr lang="en-IN" dirty="0"/>
              <a:t>Network Concerns &amp; Solution</a:t>
            </a:r>
          </a:p>
        </p:txBody>
      </p:sp>
      <p:sp>
        <p:nvSpPr>
          <p:cNvPr id="25" name="Title 5"/>
          <p:cNvSpPr txBox="1">
            <a:spLocks/>
          </p:cNvSpPr>
          <p:nvPr/>
        </p:nvSpPr>
        <p:spPr>
          <a:xfrm>
            <a:off x="5415320" y="3415581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9pPr>
          </a:lstStyle>
          <a:p>
            <a:r>
              <a:rPr lang="en-IN" dirty="0"/>
              <a:t>Border Concerns &amp; Solution</a:t>
            </a:r>
          </a:p>
        </p:txBody>
      </p:sp>
      <p:sp>
        <p:nvSpPr>
          <p:cNvPr id="26" name="Title 5"/>
          <p:cNvSpPr txBox="1">
            <a:spLocks/>
          </p:cNvSpPr>
          <p:nvPr/>
        </p:nvSpPr>
        <p:spPr>
          <a:xfrm>
            <a:off x="4056133" y="5013784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IN" kern="0" dirty="0" smtClean="0">
                <a:solidFill>
                  <a:schemeClr val="bg1">
                    <a:lumMod val="85000"/>
                  </a:schemeClr>
                </a:solidFill>
              </a:rPr>
              <a:t>Partner Ecosystem</a:t>
            </a:r>
            <a:endParaRPr lang="en-IN" kern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Title 5"/>
          <p:cNvSpPr txBox="1">
            <a:spLocks/>
          </p:cNvSpPr>
          <p:nvPr/>
        </p:nvSpPr>
        <p:spPr>
          <a:xfrm>
            <a:off x="4833430" y="1721612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Customer Base</a:t>
            </a:r>
            <a:endParaRPr lang="en-IN" kern="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9" r="268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2658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STL’s KEY: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93660" y="259667"/>
            <a:ext cx="700347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Calibri"/>
              </a:rPr>
              <a:t>How we make difference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3288BAA-8F96-AA4D-82FF-193566FA06D3}"/>
              </a:ext>
            </a:extLst>
          </p:cNvPr>
          <p:cNvSpPr txBox="1"/>
          <p:nvPr/>
        </p:nvSpPr>
        <p:spPr>
          <a:xfrm rot="16200000">
            <a:off x="-1982456" y="3533795"/>
            <a:ext cx="4957445" cy="1446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800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Sensron+</a:t>
            </a:r>
            <a:endParaRPr kumimoji="0" lang="en-US" sz="8800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541" y="1316513"/>
            <a:ext cx="815816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3366FF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End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3366FF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To End Approach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3366FF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1469" y="3665931"/>
            <a:ext cx="882967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284DBB"/>
                </a:solidFill>
                <a:effectLst/>
                <a:uFillTx/>
              </a:defRPr>
            </a:lvl1pPr>
          </a:lstStyle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sym typeface="Calibri"/>
              </a:rPr>
              <a:t>Integrated &amp;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sym typeface="Calibri"/>
              </a:rPr>
              <a:t>Optimised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sym typeface="Calibri"/>
              </a:rPr>
              <a:t> Solution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7891" y="1934554"/>
            <a:ext cx="815816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284DBB"/>
                </a:solidFill>
                <a:effectLst/>
                <a:uFillTx/>
              </a:defRPr>
            </a:lvl1pPr>
          </a:lstStyle>
          <a:p>
            <a:r>
              <a:rPr lang="en-US" sz="3200" dirty="0">
                <a:solidFill>
                  <a:srgbClr val="3366FF"/>
                </a:solidFill>
                <a:sym typeface="Calibri"/>
              </a:rPr>
              <a:t>100% Intrusion Proof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36495" y="4410235"/>
            <a:ext cx="815816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284DBB"/>
                </a:solidFill>
                <a:effectLst/>
                <a:uFillTx/>
              </a:defRPr>
            </a:lvl1pPr>
          </a:lstStyle>
          <a:p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sym typeface="Calibri"/>
              </a:rPr>
              <a:t>Rugged Solution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39472" y="2622501"/>
            <a:ext cx="8158161" cy="861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284DBB"/>
                </a:solidFill>
                <a:effectLst/>
                <a:uFillTx/>
              </a:defRPr>
            </a:lvl1pPr>
          </a:lstStyle>
          <a:p>
            <a:r>
              <a:rPr lang="en-US" sz="5000" dirty="0">
                <a:solidFill>
                  <a:srgbClr val="3366FF"/>
                </a:solidFill>
                <a:sym typeface="Calibri"/>
              </a:rPr>
              <a:t>Quick Response Time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85370" y="5569467"/>
            <a:ext cx="815816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>
            <a:defPPr>
              <a:defRPr lang="en-US"/>
            </a:defPPr>
            <a:lvl1pPr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srgbClr val="284DBB"/>
                </a:solidFill>
                <a:effectLst/>
                <a:uFillTx/>
              </a:defRPr>
            </a:lvl1pPr>
          </a:lstStyle>
          <a:p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Calibri"/>
              </a:rPr>
              <a:t>Lesser False Alarm Rate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sym typeface="Calibri"/>
            </a:endParaRPr>
          </a:p>
        </p:txBody>
      </p:sp>
      <p:pic>
        <p:nvPicPr>
          <p:cNvPr id="16" name="Picture Placeholder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9" r="25789"/>
          <a:stretch>
            <a:fillRect/>
          </a:stretch>
        </p:blipFill>
        <p:spPr>
          <a:xfrm>
            <a:off x="8047750" y="2472992"/>
            <a:ext cx="4058445" cy="5848882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74640" h="4575175">
                <a:moveTo>
                  <a:pt x="24803" y="606206"/>
                </a:moveTo>
                <a:cubicBezTo>
                  <a:pt x="125263" y="342139"/>
                  <a:pt x="225722" y="286809"/>
                  <a:pt x="345232" y="190501"/>
                </a:cubicBezTo>
                <a:cubicBezTo>
                  <a:pt x="609815" y="6351"/>
                  <a:pt x="747399" y="19050"/>
                  <a:pt x="872282" y="0"/>
                </a:cubicBezTo>
                <a:cubicBezTo>
                  <a:pt x="1009947" y="3175"/>
                  <a:pt x="1103163" y="6350"/>
                  <a:pt x="1209078" y="47625"/>
                </a:cubicBezTo>
                <a:cubicBezTo>
                  <a:pt x="1323378" y="97367"/>
                  <a:pt x="1368681" y="109539"/>
                  <a:pt x="1558082" y="279401"/>
                </a:cubicBezTo>
                <a:cubicBezTo>
                  <a:pt x="1664933" y="385763"/>
                  <a:pt x="2023179" y="738717"/>
                  <a:pt x="2345482" y="1066800"/>
                </a:cubicBezTo>
                <a:cubicBezTo>
                  <a:pt x="2562441" y="1305983"/>
                  <a:pt x="2792100" y="1499659"/>
                  <a:pt x="2936033" y="1663701"/>
                </a:cubicBezTo>
                <a:cubicBezTo>
                  <a:pt x="3060916" y="1821393"/>
                  <a:pt x="3198988" y="1990726"/>
                  <a:pt x="3170983" y="2279651"/>
                </a:cubicBezTo>
                <a:cubicBezTo>
                  <a:pt x="3174158" y="2459568"/>
                  <a:pt x="3130196" y="2656418"/>
                  <a:pt x="2961433" y="2882901"/>
                </a:cubicBezTo>
                <a:cubicBezTo>
                  <a:pt x="2779970" y="3083984"/>
                  <a:pt x="2683296" y="3169179"/>
                  <a:pt x="2425103" y="3448050"/>
                </a:cubicBezTo>
                <a:cubicBezTo>
                  <a:pt x="2085378" y="3770842"/>
                  <a:pt x="1577456" y="4305248"/>
                  <a:pt x="1423945" y="4416425"/>
                </a:cubicBezTo>
                <a:cubicBezTo>
                  <a:pt x="1264137" y="4513792"/>
                  <a:pt x="1117091" y="4570994"/>
                  <a:pt x="926503" y="4575175"/>
                </a:cubicBezTo>
                <a:cubicBezTo>
                  <a:pt x="760586" y="4565974"/>
                  <a:pt x="551689" y="4513792"/>
                  <a:pt x="326182" y="4292601"/>
                </a:cubicBezTo>
                <a:cubicBezTo>
                  <a:pt x="224582" y="4167718"/>
                  <a:pt x="95142" y="3979991"/>
                  <a:pt x="87541" y="3831710"/>
                </a:cubicBezTo>
                <a:cubicBezTo>
                  <a:pt x="74028" y="3613139"/>
                  <a:pt x="142032" y="3466042"/>
                  <a:pt x="224582" y="3309938"/>
                </a:cubicBezTo>
                <a:cubicBezTo>
                  <a:pt x="366481" y="3129492"/>
                  <a:pt x="387729" y="3095096"/>
                  <a:pt x="574078" y="2901950"/>
                </a:cubicBezTo>
                <a:cubicBezTo>
                  <a:pt x="656800" y="2780920"/>
                  <a:pt x="692307" y="2737709"/>
                  <a:pt x="747941" y="2592764"/>
                </a:cubicBezTo>
                <a:cubicBezTo>
                  <a:pt x="772043" y="2492863"/>
                  <a:pt x="805002" y="2386884"/>
                  <a:pt x="799773" y="2221468"/>
                </a:cubicBezTo>
                <a:cubicBezTo>
                  <a:pt x="779744" y="1998341"/>
                  <a:pt x="738660" y="1938002"/>
                  <a:pt x="635486" y="1753414"/>
                </a:cubicBezTo>
                <a:cubicBezTo>
                  <a:pt x="563645" y="1664785"/>
                  <a:pt x="442254" y="1567148"/>
                  <a:pt x="343386" y="1469510"/>
                </a:cubicBezTo>
                <a:cubicBezTo>
                  <a:pt x="260028" y="1389435"/>
                  <a:pt x="251498" y="1394326"/>
                  <a:pt x="144348" y="1245938"/>
                </a:cubicBezTo>
                <a:cubicBezTo>
                  <a:pt x="-34873" y="1025479"/>
                  <a:pt x="-10179" y="786616"/>
                  <a:pt x="24803" y="60620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987082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38000" y="6502400"/>
            <a:ext cx="212725" cy="230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IN" sz="9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8715" y="6007289"/>
            <a:ext cx="2539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chemeClr val="bg1"/>
                </a:solidFill>
              </a:rPr>
              <a:t>www.sterlitetech.com</a:t>
            </a:r>
            <a:endParaRPr lang="en-IN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F089236-BCEC-D241-BB18-D0F34E4A91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5" y="548641"/>
            <a:ext cx="2946989" cy="53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926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11924168" y="6896541"/>
            <a:ext cx="245751" cy="225709"/>
          </a:xfrm>
        </p:spPr>
        <p:txBody>
          <a:bodyPr/>
          <a:lstStyle/>
          <a:p>
            <a:fld id="{86CB4B4D-7CA3-9044-876B-883B54F8677D}" type="slidenum">
              <a:rPr lang="en-IN" smtClean="0"/>
              <a:t>26</a:t>
            </a:fld>
            <a:endParaRPr lang="en-IN"/>
          </a:p>
        </p:txBody>
      </p:sp>
      <p:sp>
        <p:nvSpPr>
          <p:cNvPr id="18" name="Title 5"/>
          <p:cNvSpPr txBox="1">
            <a:spLocks/>
          </p:cNvSpPr>
          <p:nvPr/>
        </p:nvSpPr>
        <p:spPr>
          <a:xfrm>
            <a:off x="4056133" y="950017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9pPr>
          </a:lstStyle>
          <a:p>
            <a:r>
              <a:rPr lang="en-IN" dirty="0"/>
              <a:t>About Us</a:t>
            </a:r>
          </a:p>
        </p:txBody>
      </p:sp>
      <p:sp>
        <p:nvSpPr>
          <p:cNvPr id="19" name="Title 5"/>
          <p:cNvSpPr txBox="1">
            <a:spLocks/>
          </p:cNvSpPr>
          <p:nvPr/>
        </p:nvSpPr>
        <p:spPr>
          <a:xfrm>
            <a:off x="4833430" y="4269410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9pPr>
          </a:lstStyle>
          <a:p>
            <a:r>
              <a:rPr lang="en-US" dirty="0"/>
              <a:t>STL has the KEY</a:t>
            </a:r>
            <a:endParaRPr lang="en-IN" kern="0" dirty="0"/>
          </a:p>
        </p:txBody>
      </p:sp>
      <p:sp>
        <p:nvSpPr>
          <p:cNvPr id="20" name="Title 5"/>
          <p:cNvSpPr txBox="1">
            <a:spLocks/>
          </p:cNvSpPr>
          <p:nvPr/>
        </p:nvSpPr>
        <p:spPr>
          <a:xfrm>
            <a:off x="5262920" y="3788917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endParaRPr lang="en-IN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itle 5"/>
          <p:cNvSpPr txBox="1">
            <a:spLocks/>
          </p:cNvSpPr>
          <p:nvPr/>
        </p:nvSpPr>
        <p:spPr>
          <a:xfrm>
            <a:off x="5262920" y="3923116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endParaRPr lang="en-IN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itle 5"/>
          <p:cNvSpPr txBox="1">
            <a:spLocks/>
          </p:cNvSpPr>
          <p:nvPr/>
        </p:nvSpPr>
        <p:spPr>
          <a:xfrm>
            <a:off x="4638023" y="4760365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endParaRPr lang="en-IN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itle 5"/>
          <p:cNvSpPr txBox="1">
            <a:spLocks/>
          </p:cNvSpPr>
          <p:nvPr/>
        </p:nvSpPr>
        <p:spPr>
          <a:xfrm>
            <a:off x="5415320" y="2507062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9pPr>
          </a:lstStyle>
          <a:p>
            <a:r>
              <a:rPr lang="en-IN" dirty="0"/>
              <a:t>Network Concerns &amp; Solution</a:t>
            </a:r>
          </a:p>
        </p:txBody>
      </p:sp>
      <p:sp>
        <p:nvSpPr>
          <p:cNvPr id="25" name="Title 5"/>
          <p:cNvSpPr txBox="1">
            <a:spLocks/>
          </p:cNvSpPr>
          <p:nvPr/>
        </p:nvSpPr>
        <p:spPr>
          <a:xfrm>
            <a:off x="5415320" y="3415581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9pPr>
          </a:lstStyle>
          <a:p>
            <a:r>
              <a:rPr lang="en-IN" dirty="0"/>
              <a:t>Border Concerns &amp; Solution</a:t>
            </a:r>
          </a:p>
        </p:txBody>
      </p:sp>
      <p:sp>
        <p:nvSpPr>
          <p:cNvPr id="26" name="Title 5"/>
          <p:cNvSpPr txBox="1">
            <a:spLocks/>
          </p:cNvSpPr>
          <p:nvPr/>
        </p:nvSpPr>
        <p:spPr>
          <a:xfrm>
            <a:off x="4056133" y="5013784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kern="0" cap="none" spc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9pPr>
          </a:lstStyle>
          <a:p>
            <a:r>
              <a:rPr lang="en-IN" dirty="0"/>
              <a:t>Partner Ecosystem</a:t>
            </a:r>
          </a:p>
        </p:txBody>
      </p:sp>
      <p:sp>
        <p:nvSpPr>
          <p:cNvPr id="27" name="Title 5"/>
          <p:cNvSpPr txBox="1">
            <a:spLocks/>
          </p:cNvSpPr>
          <p:nvPr/>
        </p:nvSpPr>
        <p:spPr>
          <a:xfrm>
            <a:off x="4833430" y="1721612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Customer Base</a:t>
            </a:r>
            <a:endParaRPr lang="en-IN" kern="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4" r="298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68994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Placeholder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4" r="31854"/>
          <a:stretch>
            <a:fillRect/>
          </a:stretch>
        </p:blipFill>
        <p:spPr>
          <a:xfrm>
            <a:off x="6518618" y="469958"/>
            <a:ext cx="5159165" cy="7435199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74640" h="4575175">
                <a:moveTo>
                  <a:pt x="24803" y="606206"/>
                </a:moveTo>
                <a:cubicBezTo>
                  <a:pt x="125263" y="342139"/>
                  <a:pt x="225722" y="286809"/>
                  <a:pt x="345232" y="190501"/>
                </a:cubicBezTo>
                <a:cubicBezTo>
                  <a:pt x="609815" y="6351"/>
                  <a:pt x="747399" y="19050"/>
                  <a:pt x="872282" y="0"/>
                </a:cubicBezTo>
                <a:cubicBezTo>
                  <a:pt x="1009947" y="3175"/>
                  <a:pt x="1103163" y="6350"/>
                  <a:pt x="1209078" y="47625"/>
                </a:cubicBezTo>
                <a:cubicBezTo>
                  <a:pt x="1323378" y="97367"/>
                  <a:pt x="1368681" y="109539"/>
                  <a:pt x="1558082" y="279401"/>
                </a:cubicBezTo>
                <a:cubicBezTo>
                  <a:pt x="1664933" y="385763"/>
                  <a:pt x="2023179" y="738717"/>
                  <a:pt x="2345482" y="1066800"/>
                </a:cubicBezTo>
                <a:cubicBezTo>
                  <a:pt x="2562441" y="1305983"/>
                  <a:pt x="2792100" y="1499659"/>
                  <a:pt x="2936033" y="1663701"/>
                </a:cubicBezTo>
                <a:cubicBezTo>
                  <a:pt x="3060916" y="1821393"/>
                  <a:pt x="3198988" y="1990726"/>
                  <a:pt x="3170983" y="2279651"/>
                </a:cubicBezTo>
                <a:cubicBezTo>
                  <a:pt x="3174158" y="2459568"/>
                  <a:pt x="3130196" y="2656418"/>
                  <a:pt x="2961433" y="2882901"/>
                </a:cubicBezTo>
                <a:cubicBezTo>
                  <a:pt x="2779970" y="3083984"/>
                  <a:pt x="2683296" y="3169179"/>
                  <a:pt x="2425103" y="3448050"/>
                </a:cubicBezTo>
                <a:cubicBezTo>
                  <a:pt x="2085378" y="3770842"/>
                  <a:pt x="1577456" y="4305248"/>
                  <a:pt x="1423945" y="4416425"/>
                </a:cubicBezTo>
                <a:cubicBezTo>
                  <a:pt x="1264137" y="4513792"/>
                  <a:pt x="1117091" y="4570994"/>
                  <a:pt x="926503" y="4575175"/>
                </a:cubicBezTo>
                <a:cubicBezTo>
                  <a:pt x="760586" y="4565974"/>
                  <a:pt x="551689" y="4513792"/>
                  <a:pt x="326182" y="4292601"/>
                </a:cubicBezTo>
                <a:cubicBezTo>
                  <a:pt x="224582" y="4167718"/>
                  <a:pt x="95142" y="3979991"/>
                  <a:pt x="87541" y="3831710"/>
                </a:cubicBezTo>
                <a:cubicBezTo>
                  <a:pt x="74028" y="3613139"/>
                  <a:pt x="142032" y="3466042"/>
                  <a:pt x="224582" y="3309938"/>
                </a:cubicBezTo>
                <a:cubicBezTo>
                  <a:pt x="366481" y="3129492"/>
                  <a:pt x="387729" y="3095096"/>
                  <a:pt x="574078" y="2901950"/>
                </a:cubicBezTo>
                <a:cubicBezTo>
                  <a:pt x="656800" y="2780920"/>
                  <a:pt x="692307" y="2737709"/>
                  <a:pt x="747941" y="2592764"/>
                </a:cubicBezTo>
                <a:cubicBezTo>
                  <a:pt x="772043" y="2492863"/>
                  <a:pt x="805002" y="2386884"/>
                  <a:pt x="799773" y="2221468"/>
                </a:cubicBezTo>
                <a:cubicBezTo>
                  <a:pt x="779744" y="1998341"/>
                  <a:pt x="738660" y="1938002"/>
                  <a:pt x="635486" y="1753414"/>
                </a:cubicBezTo>
                <a:cubicBezTo>
                  <a:pt x="563645" y="1664785"/>
                  <a:pt x="442254" y="1567148"/>
                  <a:pt x="343386" y="1469510"/>
                </a:cubicBezTo>
                <a:cubicBezTo>
                  <a:pt x="260028" y="1389435"/>
                  <a:pt x="251498" y="1394326"/>
                  <a:pt x="144348" y="1245938"/>
                </a:cubicBezTo>
                <a:cubicBezTo>
                  <a:pt x="-34873" y="1025479"/>
                  <a:pt x="-10179" y="786616"/>
                  <a:pt x="24803" y="606206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Partner Ecosystem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23585" y="1501843"/>
            <a:ext cx="4124897" cy="830995"/>
            <a:chOff x="123585" y="1501843"/>
            <a:chExt cx="4124897" cy="830995"/>
          </a:xfrm>
        </p:grpSpPr>
        <p:sp>
          <p:nvSpPr>
            <p:cNvPr id="9" name="Rectangle: Rounded Corners 1">
              <a:extLst>
                <a:ext uri="{FF2B5EF4-FFF2-40B4-BE49-F238E27FC236}">
                  <a16:creationId xmlns:a16="http://schemas.microsoft.com/office/drawing/2014/main" xmlns="" id="{697193E9-089F-1048-ACED-23DB2A1C272F}"/>
                </a:ext>
              </a:extLst>
            </p:cNvPr>
            <p:cNvSpPr/>
            <p:nvPr/>
          </p:nvSpPr>
          <p:spPr>
            <a:xfrm>
              <a:off x="123585" y="1537856"/>
              <a:ext cx="4124897" cy="758970"/>
            </a:xfrm>
            <a:prstGeom prst="roundRect">
              <a:avLst>
                <a:gd name="adj" fmla="val 10887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hangingPunct="0"/>
              <a:endParaRPr lang="en-IN" sz="16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3639" y="1501843"/>
              <a:ext cx="3443344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sym typeface="Calibri"/>
                </a:rPr>
                <a:t>Optical </a:t>
              </a:r>
              <a:r>
                <a:rPr lang="en-US" sz="2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sym typeface="Calibri"/>
                </a:rPr>
                <a:t>Fibre</a:t>
              </a:r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sym typeface="Calibri"/>
                </a:rPr>
                <a:t> based Sensing 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21953" y="2868790"/>
            <a:ext cx="4124897" cy="830995"/>
            <a:chOff x="121953" y="2868790"/>
            <a:chExt cx="4124897" cy="830995"/>
          </a:xfrm>
        </p:grpSpPr>
        <p:sp>
          <p:nvSpPr>
            <p:cNvPr id="8" name="Rectangle: Rounded Corners 1">
              <a:extLst>
                <a:ext uri="{FF2B5EF4-FFF2-40B4-BE49-F238E27FC236}">
                  <a16:creationId xmlns:a16="http://schemas.microsoft.com/office/drawing/2014/main" xmlns="" id="{697193E9-089F-1048-ACED-23DB2A1C272F}"/>
                </a:ext>
              </a:extLst>
            </p:cNvPr>
            <p:cNvSpPr/>
            <p:nvPr/>
          </p:nvSpPr>
          <p:spPr>
            <a:xfrm>
              <a:off x="121953" y="2904802"/>
              <a:ext cx="4124897" cy="758970"/>
            </a:xfrm>
            <a:prstGeom prst="roundRect">
              <a:avLst>
                <a:gd name="adj" fmla="val 10887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hangingPunct="0"/>
              <a:endParaRPr lang="en-IN" sz="16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3638" y="2868790"/>
              <a:ext cx="3443345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sym typeface="Calibri"/>
                </a:rPr>
                <a:t>Command Control Centre &amp; IT Solution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21953" y="4235736"/>
            <a:ext cx="4124897" cy="830995"/>
            <a:chOff x="121953" y="4235736"/>
            <a:chExt cx="4124897" cy="830995"/>
          </a:xfrm>
        </p:grpSpPr>
        <p:sp>
          <p:nvSpPr>
            <p:cNvPr id="7" name="Rectangle: Rounded Corners 1">
              <a:extLst>
                <a:ext uri="{FF2B5EF4-FFF2-40B4-BE49-F238E27FC236}">
                  <a16:creationId xmlns:a16="http://schemas.microsoft.com/office/drawing/2014/main" xmlns="" id="{697193E9-089F-1048-ACED-23DB2A1C272F}"/>
                </a:ext>
              </a:extLst>
            </p:cNvPr>
            <p:cNvSpPr/>
            <p:nvPr/>
          </p:nvSpPr>
          <p:spPr>
            <a:xfrm>
              <a:off x="121953" y="4271749"/>
              <a:ext cx="4124897" cy="758970"/>
            </a:xfrm>
            <a:prstGeom prst="roundRect">
              <a:avLst>
                <a:gd name="adj" fmla="val 10887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hangingPunct="0"/>
              <a:endParaRPr lang="en-IN" sz="16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3638" y="4235736"/>
              <a:ext cx="3443345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sym typeface="Calibri"/>
                </a:rPr>
                <a:t>Security Infrastructure Setup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21953" y="5602683"/>
            <a:ext cx="4124897" cy="830995"/>
            <a:chOff x="121953" y="5602683"/>
            <a:chExt cx="4124897" cy="830995"/>
          </a:xfrm>
        </p:grpSpPr>
        <p:sp>
          <p:nvSpPr>
            <p:cNvPr id="6" name="Rectangle: Rounded Corners 1">
              <a:extLst>
                <a:ext uri="{FF2B5EF4-FFF2-40B4-BE49-F238E27FC236}">
                  <a16:creationId xmlns:a16="http://schemas.microsoft.com/office/drawing/2014/main" xmlns="" id="{697193E9-089F-1048-ACED-23DB2A1C272F}"/>
                </a:ext>
              </a:extLst>
            </p:cNvPr>
            <p:cNvSpPr/>
            <p:nvPr/>
          </p:nvSpPr>
          <p:spPr>
            <a:xfrm>
              <a:off x="121953" y="5638696"/>
              <a:ext cx="4124897" cy="758970"/>
            </a:xfrm>
            <a:prstGeom prst="roundRect">
              <a:avLst>
                <a:gd name="adj" fmla="val 10887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12700"/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hangingPunct="0"/>
              <a:endParaRPr lang="en-IN" sz="16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3638" y="5602683"/>
              <a:ext cx="3443345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sym typeface="Calibri"/>
                </a:rPr>
                <a:t>Other Infra Setup &amp; Miscellaneous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629465" y="1098763"/>
            <a:ext cx="6101346" cy="1411317"/>
            <a:chOff x="4588536" y="1493983"/>
            <a:chExt cx="6101346" cy="1411317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07" b="21705"/>
            <a:stretch/>
          </p:blipFill>
          <p:spPr bwMode="auto">
            <a:xfrm>
              <a:off x="7339399" y="1550402"/>
              <a:ext cx="1387570" cy="73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3" t="15350" r="11003" b="20803"/>
            <a:stretch/>
          </p:blipFill>
          <p:spPr bwMode="auto">
            <a:xfrm>
              <a:off x="9580819" y="2369101"/>
              <a:ext cx="1109063" cy="536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 descr="C:\Users\pooja.ghosh\Desktop\Logo-BEI-Trans-Complet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2579" y="1493983"/>
              <a:ext cx="846708" cy="846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https://static.tildacdn.com/tild3762-6338-4539-b531-333234613466/Logo_Header_En_3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159" y="1564914"/>
              <a:ext cx="2867025" cy="704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1" descr="C:\Users\pooja.ghosh\Desktop\download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3590" y="2354089"/>
              <a:ext cx="1428750" cy="466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C:\Users\pooja.ghosh\Desktop\download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4897" y="1657537"/>
              <a:ext cx="923054" cy="51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5" descr="C:\Users\pooja.ghosh\Desktop\bandweaver-logo-15-anniverary-300x93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812"/>
            <a:stretch/>
          </p:blipFill>
          <p:spPr bwMode="auto">
            <a:xfrm>
              <a:off x="6599671" y="2395829"/>
              <a:ext cx="1109063" cy="430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6" descr="C:\Users\pooja.ghosh\Desktop\schlumberger-logo-png-transparent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69" b="33195"/>
            <a:stretch/>
          </p:blipFill>
          <p:spPr bwMode="auto">
            <a:xfrm>
              <a:off x="8066065" y="2250282"/>
              <a:ext cx="1157423" cy="561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Image result for sterlite logo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536" y="1791934"/>
              <a:ext cx="987700" cy="385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/>
          <p:cNvGrpSpPr/>
          <p:nvPr/>
        </p:nvGrpSpPr>
        <p:grpSpPr>
          <a:xfrm>
            <a:off x="4538733" y="2708309"/>
            <a:ext cx="7569553" cy="1152901"/>
            <a:chOff x="4622447" y="2622041"/>
            <a:chExt cx="7569553" cy="1152901"/>
          </a:xfrm>
        </p:grpSpPr>
        <p:pic>
          <p:nvPicPr>
            <p:cNvPr id="25" name="Picture 20" descr="Image result for idea forge logo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70" t="20013" b="18493"/>
            <a:stretch/>
          </p:blipFill>
          <p:spPr bwMode="auto">
            <a:xfrm>
              <a:off x="9579778" y="2622041"/>
              <a:ext cx="1225591" cy="1026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8" descr="Related image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2090" y="3031992"/>
              <a:ext cx="119062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Image result for i2v logo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601" b="26508"/>
            <a:stretch/>
          </p:blipFill>
          <p:spPr bwMode="auto">
            <a:xfrm>
              <a:off x="7254873" y="3135533"/>
              <a:ext cx="1017959" cy="528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31" descr="Home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2447" y="3275142"/>
              <a:ext cx="1561650" cy="451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3" descr="Image result for flir logo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93" t="33317" r="22885" b="36276"/>
            <a:stretch/>
          </p:blipFill>
          <p:spPr bwMode="auto">
            <a:xfrm>
              <a:off x="4635968" y="2685726"/>
              <a:ext cx="1232775" cy="432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5" descr="Image result for commend logo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5930" y="2669262"/>
              <a:ext cx="615193" cy="784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7" descr="Related image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17" b="38408"/>
            <a:stretch/>
          </p:blipFill>
          <p:spPr bwMode="auto">
            <a:xfrm>
              <a:off x="10648178" y="3421814"/>
              <a:ext cx="1543822" cy="308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5355" y="2822592"/>
              <a:ext cx="1028700" cy="847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32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5962" y="2688448"/>
              <a:ext cx="1267500" cy="486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6" descr="Image result for genetec logo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304"/>
            <a:stretch/>
          </p:blipFill>
          <p:spPr bwMode="auto">
            <a:xfrm>
              <a:off x="6938382" y="2781874"/>
              <a:ext cx="1184257" cy="249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4527057" y="3919363"/>
            <a:ext cx="6834962" cy="1549528"/>
            <a:chOff x="4565442" y="3867078"/>
            <a:chExt cx="6834962" cy="1549528"/>
          </a:xfrm>
        </p:grpSpPr>
        <p:pic>
          <p:nvPicPr>
            <p:cNvPr id="35" name="Picture 21" descr="C:\Users\pooja.ghosh\Desktop\Logo_2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325" y="4527426"/>
              <a:ext cx="1185573" cy="889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9" descr="Godrej Logo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4572" y="4132590"/>
              <a:ext cx="2315832" cy="413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1" descr="Related image"/>
            <p:cNvPicPr>
              <a:picLocks noChangeAspect="1" noChangeArrowheads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239" b="23044"/>
            <a:stretch/>
          </p:blipFill>
          <p:spPr bwMode="auto">
            <a:xfrm>
              <a:off x="9862160" y="4568544"/>
              <a:ext cx="1188208" cy="468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3" descr="Image result for vehant logo"/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248" b="21928"/>
            <a:stretch/>
          </p:blipFill>
          <p:spPr bwMode="auto">
            <a:xfrm>
              <a:off x="4821442" y="4073106"/>
              <a:ext cx="996363" cy="47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5" descr="Image result for HPL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609" y="3867078"/>
              <a:ext cx="1048480" cy="1048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7" descr="Avians-logo"/>
            <p:cNvPicPr>
              <a:picLocks noChangeAspect="1" noChangeArrowheads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73" r="70363"/>
            <a:stretch/>
          </p:blipFill>
          <p:spPr bwMode="auto">
            <a:xfrm>
              <a:off x="7511931" y="4067926"/>
              <a:ext cx="828411" cy="427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9" descr="https://swarajsecutech.com/images/logo.pn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4916" y="4424617"/>
              <a:ext cx="2117208" cy="670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51" descr="Image result for CIMCON Lighting, Inc."/>
            <p:cNvPicPr>
              <a:picLocks noChangeAspect="1" noChangeArrowheads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10" b="31198"/>
            <a:stretch/>
          </p:blipFill>
          <p:spPr bwMode="auto">
            <a:xfrm>
              <a:off x="4565442" y="4569094"/>
              <a:ext cx="1403893" cy="590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Group 51"/>
          <p:cNvGrpSpPr/>
          <p:nvPr/>
        </p:nvGrpSpPr>
        <p:grpSpPr>
          <a:xfrm>
            <a:off x="4552254" y="5442873"/>
            <a:ext cx="7524329" cy="1088480"/>
            <a:chOff x="4553490" y="5291509"/>
            <a:chExt cx="7524329" cy="1088480"/>
          </a:xfrm>
        </p:grpSpPr>
        <p:pic>
          <p:nvPicPr>
            <p:cNvPr id="44" name="Picture 54" descr="C:\Users\pooja.ghosh\Desktop\logo.png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862" y="5911840"/>
              <a:ext cx="1154474" cy="414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58" descr="Image result for panasonic logo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3488" y="5484509"/>
              <a:ext cx="1640784" cy="260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60" descr="Image result for kelvin hughes logo"/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493" y="5758726"/>
              <a:ext cx="2049451" cy="621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2" descr="Image result for velodyne logo"/>
            <p:cNvPicPr>
              <a:picLocks noChangeAspect="1" noChangeArrowheads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61" b="26955"/>
            <a:stretch/>
          </p:blipFill>
          <p:spPr bwMode="auto">
            <a:xfrm>
              <a:off x="10957075" y="5517389"/>
              <a:ext cx="1120744" cy="467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64" descr="Image result for optex logo"/>
            <p:cNvPicPr>
              <a:picLocks noChangeAspect="1" noChangeArrowheads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132" b="33934"/>
            <a:stretch/>
          </p:blipFill>
          <p:spPr bwMode="auto">
            <a:xfrm>
              <a:off x="8514848" y="5854892"/>
              <a:ext cx="1334742" cy="452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6" descr="Image result for gallagher fence logo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3490" y="5474496"/>
              <a:ext cx="2152372" cy="589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68" descr="Image result for Lockheed Martin logo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4508" y="5291509"/>
              <a:ext cx="2418830" cy="745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56" descr="C:\Users\pooja.ghosh\Desktop\Nokia-Logo-Vector-free.png"/>
            <p:cNvPicPr>
              <a:picLocks noChangeAspect="1" noChangeArrowheads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44" t="35775" r="14286" b="37008"/>
            <a:stretch/>
          </p:blipFill>
          <p:spPr bwMode="auto">
            <a:xfrm>
              <a:off x="9960430" y="5854892"/>
              <a:ext cx="1316363" cy="380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44767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We </a:t>
            </a:r>
            <a:r>
              <a:rPr lang="en-IN" sz="2800" dirty="0" smtClean="0"/>
              <a:t>are </a:t>
            </a:r>
            <a:r>
              <a:rPr lang="en-IN" sz="2800" dirty="0"/>
              <a:t>STL, </a:t>
            </a:r>
            <a:r>
              <a:rPr lang="en-IN" sz="2400" dirty="0">
                <a:solidFill>
                  <a:schemeClr val="bg2">
                    <a:lumMod val="50000"/>
                  </a:schemeClr>
                </a:solidFill>
              </a:rPr>
              <a:t>a unique silicon to software company, unparalleled in the world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493459" y="1509698"/>
            <a:ext cx="2426398" cy="3905582"/>
            <a:chOff x="7369573" y="1215058"/>
            <a:chExt cx="2426398" cy="3905582"/>
          </a:xfrm>
        </p:grpSpPr>
        <p:sp>
          <p:nvSpPr>
            <p:cNvPr id="66" name="Rectangle: Rounded Corners 62">
              <a:extLst>
                <a:ext uri="{FF2B5EF4-FFF2-40B4-BE49-F238E27FC236}">
                  <a16:creationId xmlns:a16="http://schemas.microsoft.com/office/drawing/2014/main" xmlns="" id="{92B4F64D-26E8-473A-BA55-BB131FD3D120}"/>
                </a:ext>
              </a:extLst>
            </p:cNvPr>
            <p:cNvSpPr/>
            <p:nvPr/>
          </p:nvSpPr>
          <p:spPr>
            <a:xfrm>
              <a:off x="7369573" y="1215058"/>
              <a:ext cx="2241788" cy="3905582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prstDash val="solid"/>
              <a:miter lim="800000"/>
            </a:ln>
            <a:effectLst>
              <a:outerShdw blurRad="482600" sx="102000" sy="102000" algn="ctr" rotWithShape="0">
                <a:prstClr val="black">
                  <a:alpha val="14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7545636" y="3982739"/>
              <a:ext cx="1898476" cy="785835"/>
              <a:chOff x="7545636" y="3982739"/>
              <a:chExt cx="1898476" cy="785835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545636" y="3982739"/>
                <a:ext cx="1898476" cy="785835"/>
                <a:chOff x="7358529" y="2257007"/>
                <a:chExt cx="3295640" cy="1364158"/>
              </a:xfrm>
            </p:grpSpPr>
            <p:sp>
              <p:nvSpPr>
                <p:cNvPr id="62" name="Rectangle: Rounded Corners 101"/>
                <p:cNvSpPr/>
                <p:nvPr/>
              </p:nvSpPr>
              <p:spPr>
                <a:xfrm>
                  <a:off x="7358529" y="2257007"/>
                  <a:ext cx="1364162" cy="1364158"/>
                </a:xfrm>
                <a:prstGeom prst="roundRect">
                  <a:avLst/>
                </a:prstGeom>
                <a:solidFill>
                  <a:srgbClr val="4B1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8803105" y="2670510"/>
                  <a:ext cx="1851064" cy="6731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NETWORK</a:t>
                  </a:r>
                </a:p>
                <a:p>
                  <a:pPr>
                    <a:lnSpc>
                      <a:spcPct val="80000"/>
                    </a:lnSpc>
                  </a:pPr>
                  <a: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SOFTWARE</a:t>
                  </a:r>
                </a:p>
              </p:txBody>
            </p:sp>
          </p:grpSp>
          <p:sp>
            <p:nvSpPr>
              <p:cNvPr id="52" name="Oval 51"/>
              <p:cNvSpPr/>
              <p:nvPr/>
            </p:nvSpPr>
            <p:spPr>
              <a:xfrm>
                <a:off x="7955585" y="4338185"/>
                <a:ext cx="256846" cy="2568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5" name="Graphic 31" descr="Graphic 31">
                <a:extLst>
                  <a:ext uri="{FF2B5EF4-FFF2-40B4-BE49-F238E27FC236}">
                    <a16:creationId xmlns:a16="http://schemas.microsoft.com/office/drawing/2014/main" xmlns="" id="{583B0358-FB21-2847-A93D-79D152757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628258" y="4117939"/>
                <a:ext cx="445565" cy="480789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5" name="Group 4"/>
            <p:cNvGrpSpPr/>
            <p:nvPr/>
          </p:nvGrpSpPr>
          <p:grpSpPr>
            <a:xfrm>
              <a:off x="7536030" y="1825167"/>
              <a:ext cx="2259941" cy="785835"/>
              <a:chOff x="7721216" y="1826994"/>
              <a:chExt cx="2259941" cy="785835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7721216" y="1826994"/>
                <a:ext cx="2259941" cy="785835"/>
                <a:chOff x="820070" y="2355105"/>
                <a:chExt cx="3923110" cy="1364158"/>
              </a:xfrm>
            </p:grpSpPr>
            <p:sp>
              <p:nvSpPr>
                <p:cNvPr id="58" name="Rectangle: Rounded Corners 106"/>
                <p:cNvSpPr/>
                <p:nvPr/>
              </p:nvSpPr>
              <p:spPr>
                <a:xfrm>
                  <a:off x="820070" y="2355105"/>
                  <a:ext cx="1364158" cy="1364158"/>
                </a:xfrm>
                <a:prstGeom prst="roundRect">
                  <a:avLst/>
                </a:prstGeom>
                <a:solidFill>
                  <a:srgbClr val="4B1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2215645" y="2737066"/>
                  <a:ext cx="2527535" cy="6731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CONNECTIVITY </a:t>
                  </a:r>
                </a:p>
                <a:p>
                  <a:pPr>
                    <a:lnSpc>
                      <a:spcPct val="80000"/>
                    </a:lnSpc>
                  </a:pPr>
                  <a: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SOLUTIONS</a:t>
                  </a:r>
                </a:p>
              </p:txBody>
            </p:sp>
          </p:grpSp>
          <p:pic>
            <p:nvPicPr>
              <p:cNvPr id="56" name="optical.png" descr="optical.png">
                <a:extLst>
                  <a:ext uri="{FF2B5EF4-FFF2-40B4-BE49-F238E27FC236}">
                    <a16:creationId xmlns:a16="http://schemas.microsoft.com/office/drawing/2014/main" xmlns="" id="{1D28557A-A425-3842-9C81-D48F08B8A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23027" y="1954098"/>
                <a:ext cx="559921" cy="65873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" name="Group 2"/>
            <p:cNvGrpSpPr/>
            <p:nvPr/>
          </p:nvGrpSpPr>
          <p:grpSpPr>
            <a:xfrm>
              <a:off x="7545636" y="2919504"/>
              <a:ext cx="1837357" cy="785834"/>
              <a:chOff x="7545636" y="2919504"/>
              <a:chExt cx="1837357" cy="785834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7545636" y="2919504"/>
                <a:ext cx="1837357" cy="785834"/>
                <a:chOff x="4076150" y="2314313"/>
                <a:chExt cx="3189540" cy="1364158"/>
              </a:xfrm>
            </p:grpSpPr>
            <p:sp>
              <p:nvSpPr>
                <p:cNvPr id="60" name="Rectangle: Rounded Corners 96"/>
                <p:cNvSpPr/>
                <p:nvPr/>
              </p:nvSpPr>
              <p:spPr>
                <a:xfrm>
                  <a:off x="4076150" y="2314313"/>
                  <a:ext cx="1364165" cy="1364158"/>
                </a:xfrm>
                <a:prstGeom prst="roundRect">
                  <a:avLst/>
                </a:prstGeom>
                <a:solidFill>
                  <a:srgbClr val="4B1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5564895" y="2612674"/>
                  <a:ext cx="1700795" cy="8014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NETWORK</a:t>
                  </a:r>
                  <a:b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SERVICES</a:t>
                  </a:r>
                </a:p>
              </p:txBody>
            </p:sp>
          </p:grpSp>
          <p:pic>
            <p:nvPicPr>
              <p:cNvPr id="57" name="system.png" descr="system.png">
                <a:extLst>
                  <a:ext uri="{FF2B5EF4-FFF2-40B4-BE49-F238E27FC236}">
                    <a16:creationId xmlns:a16="http://schemas.microsoft.com/office/drawing/2014/main" xmlns="" id="{E343B142-DF64-7B4B-AA3E-328904419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97149" y="3066325"/>
                <a:ext cx="586020" cy="507359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64" name="Slide Number Placeholder 3">
            <a:extLst>
              <a:ext uri="{FF2B5EF4-FFF2-40B4-BE49-F238E27FC236}">
                <a16:creationId xmlns:a16="http://schemas.microsoft.com/office/drawing/2014/main" xmlns="" id="{2C26D739-9756-46DA-BC52-608A084FB1A5}"/>
              </a:ext>
            </a:extLst>
          </p:cNvPr>
          <p:cNvSpPr txBox="1">
            <a:spLocks/>
          </p:cNvSpPr>
          <p:nvPr/>
        </p:nvSpPr>
        <p:spPr>
          <a:xfrm>
            <a:off x="11919857" y="6567858"/>
            <a:ext cx="245751" cy="2257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IN" sz="1000" smtClean="0">
                <a:latin typeface="Gotham Extra Light" pitchFamily="2" charset="0"/>
                <a:cs typeface="Gotham Extra Light" pitchFamily="2" charset="0"/>
              </a:rPr>
              <a:pPr/>
              <a:t>3</a:t>
            </a:fld>
            <a:endParaRPr lang="en-IN" sz="1000" dirty="0">
              <a:latin typeface="Gotham Extra Light" pitchFamily="2" charset="0"/>
              <a:cs typeface="Gotham Extra Light" pitchFamily="2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/>
          <a:stretch/>
        </p:blipFill>
        <p:spPr>
          <a:xfrm>
            <a:off x="470875" y="906962"/>
            <a:ext cx="9726834" cy="58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411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253" b="22283"/>
          <a:stretch/>
        </p:blipFill>
        <p:spPr>
          <a:xfrm>
            <a:off x="-1799" y="-2410"/>
            <a:ext cx="12187308" cy="6860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We have the experience </a:t>
            </a:r>
            <a:r>
              <a:rPr lang="en-US" sz="2800" dirty="0" smtClean="0">
                <a:solidFill>
                  <a:schemeClr val="bg1"/>
                </a:solidFill>
              </a:rPr>
              <a:t>and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the </a:t>
            </a:r>
            <a:r>
              <a:rPr lang="en-US" sz="2800" dirty="0">
                <a:solidFill>
                  <a:schemeClr val="bg1"/>
                </a:solidFill>
              </a:rPr>
              <a:t>expertise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 flipV="1">
            <a:off x="1417828" y="2004289"/>
            <a:ext cx="2088329" cy="101452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/>
          </p:cNvCxnSpPr>
          <p:nvPr/>
        </p:nvCxnSpPr>
        <p:spPr>
          <a:xfrm>
            <a:off x="1417828" y="4656762"/>
            <a:ext cx="2088329" cy="122821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63DADCE-D593-2B4C-ACB9-3FC9C22734E1}"/>
              </a:ext>
            </a:extLst>
          </p:cNvPr>
          <p:cNvGrpSpPr/>
          <p:nvPr/>
        </p:nvGrpSpPr>
        <p:grpSpPr>
          <a:xfrm>
            <a:off x="496206" y="3639738"/>
            <a:ext cx="2444261" cy="341368"/>
            <a:chOff x="3849992" y="3047091"/>
            <a:chExt cx="5620502" cy="7849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CDC84A69-80E3-194A-AEB4-140592EB20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9992" y="3085785"/>
              <a:ext cx="1841640" cy="7174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484A5E78-5DD6-3141-ACA9-462B3D026C09}"/>
                </a:ext>
              </a:extLst>
            </p:cNvPr>
            <p:cNvSpPr txBox="1"/>
            <p:nvPr userDrawn="1"/>
          </p:nvSpPr>
          <p:spPr>
            <a:xfrm>
              <a:off x="5969233" y="3112243"/>
              <a:ext cx="3501261" cy="7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Calibri"/>
                </a:rPr>
                <a:t>beyond tomorrow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0CCB8ED5-85E8-6D42-BE05-EF3E861F03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88037" y="3047091"/>
              <a:ext cx="0" cy="784968"/>
            </a:xfrm>
            <a:prstGeom prst="line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" name="Group 7"/>
          <p:cNvGrpSpPr/>
          <p:nvPr/>
        </p:nvGrpSpPr>
        <p:grpSpPr>
          <a:xfrm>
            <a:off x="4656084" y="1303191"/>
            <a:ext cx="5287101" cy="5265504"/>
            <a:chOff x="8258266" y="1066023"/>
            <a:chExt cx="5287101" cy="5265504"/>
          </a:xfrm>
        </p:grpSpPr>
        <p:sp>
          <p:nvSpPr>
            <p:cNvPr id="32" name="Rectangle: Rounded Corners 62">
              <a:extLst>
                <a:ext uri="{FF2B5EF4-FFF2-40B4-BE49-F238E27FC236}">
                  <a16:creationId xmlns:a16="http://schemas.microsoft.com/office/drawing/2014/main" xmlns="" id="{92B4F64D-26E8-473A-BA55-BB131FD3D120}"/>
                </a:ext>
              </a:extLst>
            </p:cNvPr>
            <p:cNvSpPr/>
            <p:nvPr/>
          </p:nvSpPr>
          <p:spPr>
            <a:xfrm>
              <a:off x="8258266" y="1066023"/>
              <a:ext cx="4169261" cy="5265504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prstDash val="solid"/>
              <a:miter lim="800000"/>
            </a:ln>
            <a:effectLst>
              <a:outerShdw blurRad="482600" sx="102000" sy="102000" algn="ctr" rotWithShape="0">
                <a:prstClr val="black">
                  <a:alpha val="14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633976" y="1211850"/>
              <a:ext cx="2576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hangingPunct="0"/>
              <a:r>
                <a:rPr lang="en-IN" sz="2000" b="1" i="1" dirty="0">
                  <a:solidFill>
                    <a:srgbClr val="1B47C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All-Stack</a:t>
              </a:r>
              <a:r>
                <a:rPr lang="en-IN" sz="2000" b="1" dirty="0">
                  <a:solidFill>
                    <a:srgbClr val="1B47C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 Capability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633976" y="1567548"/>
              <a:ext cx="4535681" cy="9013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hangingPunct="0"/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Only company in the world</a:t>
              </a:r>
            </a:p>
            <a:p>
              <a:pPr hangingPunct="0"/>
              <a:r>
                <a:rPr lang="en-I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Integrated across the network stack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633976" y="2438013"/>
              <a:ext cx="2576346" cy="369333"/>
            </a:xfrm>
            <a:prstGeom prst="rect">
              <a:avLst/>
            </a:prstGeom>
            <a:no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no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2000" b="1" i="0" u="none" strike="noStrike" cap="none" spc="0" normalizeH="0" baseline="0" dirty="0">
                  <a:ln>
                    <a:noFill/>
                  </a:ln>
                  <a:solidFill>
                    <a:srgbClr val="1B47C5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Global</a:t>
              </a:r>
              <a:r>
                <a:rPr kumimoji="0" lang="en-IN" sz="2000" b="1" i="0" u="none" strike="noStrike" cap="none" spc="0" normalizeH="0" dirty="0">
                  <a:ln>
                    <a:noFill/>
                  </a:ln>
                  <a:solidFill>
                    <a:srgbClr val="1B47C5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 Experience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633976" y="2825345"/>
              <a:ext cx="4514442" cy="84326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hangingPunct="0"/>
              <a:r>
                <a:rPr lang="en-IN" sz="1600" b="1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43% </a:t>
              </a:r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revenue from exports</a:t>
              </a:r>
            </a:p>
            <a:p>
              <a:pPr hangingPunct="0"/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Partnering with </a:t>
              </a:r>
              <a:r>
                <a:rPr lang="en-IN" sz="1600" b="1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7 of Top 10 </a:t>
              </a:r>
              <a:r>
                <a:rPr lang="en-IN" sz="1600" b="1" dirty="0" err="1"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Telcos</a:t>
              </a:r>
              <a:r>
                <a:rPr lang="en-IN" sz="160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 </a:t>
              </a:r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globally</a:t>
              </a:r>
            </a:p>
            <a:p>
              <a:pPr hangingPunct="0"/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Collaborating with </a:t>
              </a:r>
              <a:r>
                <a:rPr lang="en-IN" sz="1600" b="1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Top 2 Cloud </a:t>
              </a:r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companies</a:t>
              </a:r>
              <a:r>
                <a:rPr lang="en-IN" sz="140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633976" y="3785906"/>
              <a:ext cx="4535681" cy="369333"/>
            </a:xfrm>
            <a:prstGeom prst="rect">
              <a:avLst/>
            </a:prstGeom>
            <a:no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no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2000" b="1" i="0" u="none" strike="noStrike" cap="none" spc="0" normalizeH="0" baseline="0" dirty="0">
                  <a:ln>
                    <a:noFill/>
                  </a:ln>
                  <a:solidFill>
                    <a:srgbClr val="1B47C5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Technology Focused</a:t>
              </a:r>
              <a:endParaRPr kumimoji="0" lang="en-IN" sz="2000" b="1" i="0" u="none" strike="noStrike" cap="none" spc="0" normalizeH="0" dirty="0">
                <a:ln>
                  <a:noFill/>
                </a:ln>
                <a:solidFill>
                  <a:srgbClr val="1B47C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633976" y="4155239"/>
              <a:ext cx="4911391" cy="86177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hangingPunct="0"/>
              <a:r>
                <a:rPr lang="en-IN" sz="1600" b="1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271 </a:t>
              </a:r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Patents</a:t>
              </a:r>
            </a:p>
            <a:p>
              <a:pPr hangingPunct="0"/>
              <a:r>
                <a:rPr lang="en-IN" sz="1600" b="1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3 </a:t>
              </a:r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Innovation Centres</a:t>
              </a:r>
            </a:p>
            <a:p>
              <a:pPr hangingPunct="0"/>
              <a:r>
                <a:rPr lang="en-IN" sz="1600" b="1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IITs, Rutgers </a:t>
              </a:r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Academia Connect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633976" y="5236019"/>
              <a:ext cx="4514442" cy="455484"/>
            </a:xfrm>
            <a:prstGeom prst="rect">
              <a:avLst/>
            </a:prstGeom>
            <a:no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noAutofit/>
            </a:bodyPr>
            <a:lstStyle/>
            <a:p>
              <a:pPr hangingPunct="0"/>
              <a:r>
                <a:rPr lang="en-IN" sz="2000" b="1" dirty="0">
                  <a:solidFill>
                    <a:srgbClr val="1B47C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End to End Solutions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633976" y="5597338"/>
              <a:ext cx="4890152" cy="52634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hangingPunct="0"/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Mobility | Access | Long Haul Connectivity</a:t>
              </a:r>
            </a:p>
            <a:p>
              <a:pPr hangingPunct="0">
                <a:spcBef>
                  <a:spcPts val="600"/>
                </a:spcBef>
              </a:pPr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Network Modernization | Data Centre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02092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pic>
        <p:nvPicPr>
          <p:cNvPr id="27" name="Picture Placeholder 26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3" r="32653"/>
          <a:stretch>
            <a:fillRect/>
          </a:stretch>
        </p:blipFill>
        <p:spPr/>
      </p:pic>
      <p:sp>
        <p:nvSpPr>
          <p:cNvPr id="17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11924168" y="6896541"/>
            <a:ext cx="245751" cy="225709"/>
          </a:xfrm>
        </p:spPr>
        <p:txBody>
          <a:bodyPr/>
          <a:lstStyle/>
          <a:p>
            <a:fld id="{86CB4B4D-7CA3-9044-876B-883B54F8677D}" type="slidenum">
              <a:rPr lang="en-IN" smtClean="0"/>
              <a:t>5</a:t>
            </a:fld>
            <a:endParaRPr lang="en-IN"/>
          </a:p>
        </p:txBody>
      </p:sp>
      <p:sp>
        <p:nvSpPr>
          <p:cNvPr id="18" name="Title 5"/>
          <p:cNvSpPr txBox="1">
            <a:spLocks/>
          </p:cNvSpPr>
          <p:nvPr/>
        </p:nvSpPr>
        <p:spPr>
          <a:xfrm>
            <a:off x="4056133" y="950017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kern="0" cap="none" spc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9pPr>
          </a:lstStyle>
          <a:p>
            <a:r>
              <a:rPr lang="en-IN" dirty="0"/>
              <a:t>About Us</a:t>
            </a:r>
          </a:p>
        </p:txBody>
      </p:sp>
      <p:sp>
        <p:nvSpPr>
          <p:cNvPr id="19" name="Title 5"/>
          <p:cNvSpPr txBox="1">
            <a:spLocks/>
          </p:cNvSpPr>
          <p:nvPr/>
        </p:nvSpPr>
        <p:spPr>
          <a:xfrm>
            <a:off x="4833430" y="4269410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STL has the KEY</a:t>
            </a:r>
            <a:endParaRPr lang="en-IN" kern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itle 5"/>
          <p:cNvSpPr txBox="1">
            <a:spLocks/>
          </p:cNvSpPr>
          <p:nvPr/>
        </p:nvSpPr>
        <p:spPr>
          <a:xfrm>
            <a:off x="5262920" y="3788917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endParaRPr lang="en-IN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itle 5"/>
          <p:cNvSpPr txBox="1">
            <a:spLocks/>
          </p:cNvSpPr>
          <p:nvPr/>
        </p:nvSpPr>
        <p:spPr>
          <a:xfrm>
            <a:off x="5262920" y="3923116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endParaRPr lang="en-IN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itle 5"/>
          <p:cNvSpPr txBox="1">
            <a:spLocks/>
          </p:cNvSpPr>
          <p:nvPr/>
        </p:nvSpPr>
        <p:spPr>
          <a:xfrm>
            <a:off x="4638023" y="4760365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endParaRPr lang="en-IN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itle 5"/>
          <p:cNvSpPr txBox="1">
            <a:spLocks/>
          </p:cNvSpPr>
          <p:nvPr/>
        </p:nvSpPr>
        <p:spPr>
          <a:xfrm>
            <a:off x="5415320" y="2507062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IN" kern="0" dirty="0" smtClean="0">
                <a:solidFill>
                  <a:schemeClr val="bg1">
                    <a:lumMod val="85000"/>
                  </a:schemeClr>
                </a:solidFill>
              </a:rPr>
              <a:t>Network Concerns &amp; Solution</a:t>
            </a:r>
            <a:endParaRPr lang="en-IN" kern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itle 5"/>
          <p:cNvSpPr txBox="1">
            <a:spLocks/>
          </p:cNvSpPr>
          <p:nvPr/>
        </p:nvSpPr>
        <p:spPr>
          <a:xfrm>
            <a:off x="5415320" y="3415581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IN" kern="0" dirty="0" smtClean="0">
                <a:solidFill>
                  <a:schemeClr val="bg1">
                    <a:lumMod val="85000"/>
                  </a:schemeClr>
                </a:solidFill>
              </a:rPr>
              <a:t>Border Concerns &amp; Solution</a:t>
            </a:r>
            <a:endParaRPr lang="en-IN" kern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5" name="Title 5"/>
          <p:cNvSpPr txBox="1">
            <a:spLocks/>
          </p:cNvSpPr>
          <p:nvPr/>
        </p:nvSpPr>
        <p:spPr>
          <a:xfrm>
            <a:off x="4056133" y="5013784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IN" kern="0" dirty="0" smtClean="0">
                <a:solidFill>
                  <a:schemeClr val="bg1">
                    <a:lumMod val="85000"/>
                  </a:schemeClr>
                </a:solidFill>
              </a:rPr>
              <a:t>Partner Ecosystem</a:t>
            </a:r>
            <a:endParaRPr lang="en-IN" kern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Title 5"/>
          <p:cNvSpPr txBox="1">
            <a:spLocks/>
          </p:cNvSpPr>
          <p:nvPr/>
        </p:nvSpPr>
        <p:spPr>
          <a:xfrm>
            <a:off x="4833430" y="1721612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kern="0" cap="none" spc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9pPr>
          </a:lstStyle>
          <a:p>
            <a:r>
              <a:rPr lang="en-US" dirty="0"/>
              <a:t>Customer 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1450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298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9"/>
          <a:stretch/>
        </p:blipFill>
        <p:spPr bwMode="auto">
          <a:xfrm>
            <a:off x="3311236" y="1022913"/>
            <a:ext cx="8880764" cy="583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Base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945938" y="6605588"/>
            <a:ext cx="246062" cy="225425"/>
          </a:xfrm>
        </p:spPr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 dirty="0"/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 rot="5400000">
            <a:off x="3428130" y="3520564"/>
            <a:ext cx="4405742" cy="80055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5400" kern="0" dirty="0" smtClean="0">
                <a:solidFill>
                  <a:schemeClr val="bg1"/>
                </a:solidFill>
              </a:rPr>
              <a:t>SEGMENTS</a:t>
            </a:r>
            <a:endParaRPr lang="en-US" sz="5400" kern="0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385192" y="2868355"/>
            <a:ext cx="4124897" cy="758970"/>
          </a:xfrm>
          <a:prstGeom prst="roundRect">
            <a:avLst>
              <a:gd name="adj" fmla="val 10887"/>
            </a:avLst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en-IN" sz="160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3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385191" y="4157290"/>
            <a:ext cx="4124897" cy="758970"/>
          </a:xfrm>
          <a:prstGeom prst="roundRect">
            <a:avLst>
              <a:gd name="adj" fmla="val 10887"/>
            </a:avLst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en-IN" sz="160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190" y="4305943"/>
            <a:ext cx="412489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Ports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Calibri"/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Calibri"/>
              </a:rPr>
              <a:t>- Seaports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5188" y="3017008"/>
            <a:ext cx="412489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Calibri"/>
              </a:rPr>
              <a:t>Territorial Border Security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7341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274" name="Picture 2" descr="Related image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470" y="1025236"/>
            <a:ext cx="8900529" cy="584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Base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945938" y="6605588"/>
            <a:ext cx="246062" cy="225425"/>
          </a:xfrm>
        </p:spPr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 rot="5400000">
            <a:off x="3428130" y="3520564"/>
            <a:ext cx="4405742" cy="80055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5400" kern="0" dirty="0" smtClean="0">
                <a:solidFill>
                  <a:schemeClr val="bg1"/>
                </a:solidFill>
              </a:rPr>
              <a:t>SEGMENTS</a:t>
            </a:r>
            <a:endParaRPr lang="en-US" sz="5400" kern="0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385192" y="1579420"/>
            <a:ext cx="4124897" cy="758970"/>
          </a:xfrm>
          <a:prstGeom prst="roundRect">
            <a:avLst>
              <a:gd name="adj" fmla="val 10887"/>
            </a:avLst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en-IN" sz="16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2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385192" y="2868355"/>
            <a:ext cx="4124897" cy="758970"/>
          </a:xfrm>
          <a:prstGeom prst="roundRect">
            <a:avLst>
              <a:gd name="adj" fmla="val 10887"/>
            </a:avLst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en-IN" sz="160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3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385191" y="4157290"/>
            <a:ext cx="4124897" cy="758970"/>
          </a:xfrm>
          <a:prstGeom prst="roundRect">
            <a:avLst>
              <a:gd name="adj" fmla="val 10887"/>
            </a:avLst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en-IN" sz="160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5191" y="1728074"/>
            <a:ext cx="412489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Defence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Cantonments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190" y="4305943"/>
            <a:ext cx="412489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Oil &amp; Gas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190" y="3017008"/>
            <a:ext cx="412489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Ports - Airport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385190" y="5443299"/>
            <a:ext cx="4124897" cy="758970"/>
          </a:xfrm>
          <a:prstGeom prst="roundRect">
            <a:avLst>
              <a:gd name="adj" fmla="val 10887"/>
            </a:avLst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hangingPunct="0"/>
            <a:endParaRPr lang="en-IN" sz="160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5188" y="5591952"/>
            <a:ext cx="412489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Nuclear Power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Plants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54433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pic>
        <p:nvPicPr>
          <p:cNvPr id="23" name="Picture Placeholder 2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3" r="26893"/>
          <a:stretch>
            <a:fillRect/>
          </a:stretch>
        </p:blipFill>
        <p:spPr/>
      </p:pic>
      <p:sp>
        <p:nvSpPr>
          <p:cNvPr id="17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11924168" y="6896541"/>
            <a:ext cx="245751" cy="225709"/>
          </a:xfrm>
        </p:spPr>
        <p:txBody>
          <a:bodyPr/>
          <a:lstStyle/>
          <a:p>
            <a:fld id="{86CB4B4D-7CA3-9044-876B-883B54F8677D}" type="slidenum">
              <a:rPr lang="en-IN" smtClean="0"/>
              <a:t>8</a:t>
            </a:fld>
            <a:endParaRPr lang="en-IN"/>
          </a:p>
        </p:txBody>
      </p:sp>
      <p:sp>
        <p:nvSpPr>
          <p:cNvPr id="18" name="Title 5"/>
          <p:cNvSpPr txBox="1">
            <a:spLocks/>
          </p:cNvSpPr>
          <p:nvPr/>
        </p:nvSpPr>
        <p:spPr>
          <a:xfrm>
            <a:off x="4056133" y="950017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9pPr>
          </a:lstStyle>
          <a:p>
            <a:r>
              <a:rPr lang="en-IN" dirty="0"/>
              <a:t>About Us</a:t>
            </a:r>
          </a:p>
        </p:txBody>
      </p:sp>
      <p:sp>
        <p:nvSpPr>
          <p:cNvPr id="19" name="Title 5"/>
          <p:cNvSpPr txBox="1">
            <a:spLocks/>
          </p:cNvSpPr>
          <p:nvPr/>
        </p:nvSpPr>
        <p:spPr>
          <a:xfrm>
            <a:off x="4833430" y="4269410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STL has the KEY</a:t>
            </a:r>
            <a:endParaRPr lang="en-IN" kern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itle 5"/>
          <p:cNvSpPr txBox="1">
            <a:spLocks/>
          </p:cNvSpPr>
          <p:nvPr/>
        </p:nvSpPr>
        <p:spPr>
          <a:xfrm>
            <a:off x="5262920" y="3788917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endParaRPr lang="en-IN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itle 5"/>
          <p:cNvSpPr txBox="1">
            <a:spLocks/>
          </p:cNvSpPr>
          <p:nvPr/>
        </p:nvSpPr>
        <p:spPr>
          <a:xfrm>
            <a:off x="5262920" y="3923116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endParaRPr lang="en-IN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itle 5"/>
          <p:cNvSpPr txBox="1">
            <a:spLocks/>
          </p:cNvSpPr>
          <p:nvPr/>
        </p:nvSpPr>
        <p:spPr>
          <a:xfrm>
            <a:off x="4638023" y="4760365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endParaRPr lang="en-IN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itle 5"/>
          <p:cNvSpPr txBox="1">
            <a:spLocks/>
          </p:cNvSpPr>
          <p:nvPr/>
        </p:nvSpPr>
        <p:spPr>
          <a:xfrm>
            <a:off x="5415320" y="2507062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kern="0" cap="none" spc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2pPr>
            <a:lvl3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3pPr>
            <a:lvl4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4pPr>
            <a:lvl5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5pPr>
            <a:lvl6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6pPr>
            <a:lvl7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7pPr>
            <a:lvl8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8pPr>
            <a:lvl9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</a:defRPr>
            </a:lvl9pPr>
          </a:lstStyle>
          <a:p>
            <a:r>
              <a:rPr lang="en-IN" dirty="0"/>
              <a:t>Network Concerns &amp; Solution</a:t>
            </a:r>
          </a:p>
        </p:txBody>
      </p:sp>
      <p:sp>
        <p:nvSpPr>
          <p:cNvPr id="25" name="Title 5"/>
          <p:cNvSpPr txBox="1">
            <a:spLocks/>
          </p:cNvSpPr>
          <p:nvPr/>
        </p:nvSpPr>
        <p:spPr>
          <a:xfrm>
            <a:off x="5415320" y="3415581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IN" kern="0" dirty="0" smtClean="0">
                <a:solidFill>
                  <a:schemeClr val="bg1">
                    <a:lumMod val="85000"/>
                  </a:schemeClr>
                </a:solidFill>
              </a:rPr>
              <a:t>Border Concerns &amp; Solution</a:t>
            </a:r>
            <a:endParaRPr lang="en-IN" kern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Title 5"/>
          <p:cNvSpPr txBox="1">
            <a:spLocks/>
          </p:cNvSpPr>
          <p:nvPr/>
        </p:nvSpPr>
        <p:spPr>
          <a:xfrm>
            <a:off x="4056133" y="5013784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IN" kern="0" dirty="0" smtClean="0">
                <a:solidFill>
                  <a:schemeClr val="bg1">
                    <a:lumMod val="85000"/>
                  </a:schemeClr>
                </a:solidFill>
              </a:rPr>
              <a:t>Partner Ecosystem</a:t>
            </a:r>
            <a:endParaRPr lang="en-IN" kern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Title 5"/>
          <p:cNvSpPr txBox="1">
            <a:spLocks/>
          </p:cNvSpPr>
          <p:nvPr/>
        </p:nvSpPr>
        <p:spPr>
          <a:xfrm>
            <a:off x="4833430" y="1721612"/>
            <a:ext cx="6929080" cy="7881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Customer Base</a:t>
            </a:r>
            <a:endParaRPr lang="en-IN" kern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247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63639" y="2578808"/>
            <a:ext cx="4169206" cy="4026780"/>
            <a:chOff x="453661" y="1813865"/>
            <a:chExt cx="4743710" cy="5135602"/>
          </a:xfrm>
        </p:grpSpPr>
        <p:pic>
          <p:nvPicPr>
            <p:cNvPr id="13" name="Picture 4" descr="Related imag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45872">
              <a:off x="554016" y="5204437"/>
              <a:ext cx="2418426" cy="16122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F:\Working Directory\Pooja Ghosh\Official\AS\AAI\d98b2aee62df41e1b8e3e4ad06b0de08.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2452">
              <a:off x="453661" y="3247562"/>
              <a:ext cx="2619137" cy="1704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F:\Working Directory\Pooja Ghosh\Official\AS\AAI\b3566b6033244ba983b1e28adefff61a.0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8"/>
            <a:stretch/>
          </p:blipFill>
          <p:spPr bwMode="auto">
            <a:xfrm rot="20963024">
              <a:off x="2902530" y="5308296"/>
              <a:ext cx="2165097" cy="1641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1061" y="3366440"/>
              <a:ext cx="2003155" cy="1113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F:\Working Directory\Pooja Ghosh\Official\AS\AAI\116752d0eedb452a9c553e2ed43be50b.0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5" t="12656"/>
            <a:stretch/>
          </p:blipFill>
          <p:spPr bwMode="auto">
            <a:xfrm rot="861248">
              <a:off x="2800694" y="1882647"/>
              <a:ext cx="2109244" cy="1333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Related imag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29526">
              <a:off x="466336" y="1813865"/>
              <a:ext cx="2268498" cy="16721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571362" y="2513035"/>
              <a:ext cx="237631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rPr>
                <a:t>2019 Pulwama Attack</a:t>
              </a:r>
              <a:endPara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9223" y="6094204"/>
              <a:ext cx="237631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rPr>
                <a:t>2016 URI Attack</a:t>
              </a:r>
              <a:endPara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21061" y="3766031"/>
              <a:ext cx="237631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rPr>
                <a:t>2016 </a:t>
              </a:r>
              <a:r>
                <a:rPr kumimoji="0" lang="en-US" sz="1600" b="1" i="0" u="none" strike="noStrike" cap="none" spc="0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rPr>
                <a:t>Pathankot</a:t>
              </a:r>
              <a:r>
                <a:rPr kumimoji="0" lang="en-US" sz="16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rPr>
                <a:t> Attack</a:t>
              </a:r>
              <a:endParaRPr kumimoji="0" 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endParaRPr>
            </a:p>
          </p:txBody>
        </p:sp>
        <p:pic>
          <p:nvPicPr>
            <p:cNvPr id="22" name="Picture 2" descr="Image result for 2018 Sunjuwan attack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76466">
              <a:off x="2435487" y="4469639"/>
              <a:ext cx="1852263" cy="12348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2567141" y="4777402"/>
              <a:ext cx="2478787" cy="745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2018 </a:t>
              </a:r>
              <a:r>
                <a:rPr lang="en-US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Sunjuwan</a:t>
              </a:r>
              <a:r>
                <a:rPr 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Attack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 Areas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3639" y="1246905"/>
            <a:ext cx="4371597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Security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Breaches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49437" y="1707830"/>
            <a:ext cx="166996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 smtClean="0">
                <a:solidFill>
                  <a:srgbClr val="1B48C4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India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1B48C4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0" name="Rectangle: Rounded Corners 1">
            <a:extLst>
              <a:ext uri="{FF2B5EF4-FFF2-40B4-BE49-F238E27FC236}">
                <a16:creationId xmlns:a16="http://schemas.microsoft.com/office/drawing/2014/main" xmlns="" id="{697193E9-089F-1048-ACED-23DB2A1C272F}"/>
              </a:ext>
            </a:extLst>
          </p:cNvPr>
          <p:cNvSpPr/>
          <p:nvPr/>
        </p:nvSpPr>
        <p:spPr>
          <a:xfrm>
            <a:off x="4835236" y="1474708"/>
            <a:ext cx="6575166" cy="4598652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7627" y="1874347"/>
            <a:ext cx="6170384" cy="37856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I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I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desired level of security </a:t>
            </a:r>
            <a:r>
              <a:rPr lang="en-I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 missing in Defence &amp; Military </a:t>
            </a:r>
          </a:p>
          <a:p>
            <a:pPr marL="285750" marR="0" indent="-2857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en-IN" sz="200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sym typeface="Calibri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Thousands of lives are getting sacrificed </a:t>
            </a:r>
            <a:r>
              <a:rPr lang="en-I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due to lack of proper security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From last 13 years Indian Army has been loosing its on duty soldier on every third day.</a:t>
            </a:r>
          </a:p>
          <a:p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Death of Jawans in terror attacks rose by 106</a:t>
            </a:r>
            <a:r>
              <a:rPr lang="en-I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% </a:t>
            </a:r>
            <a:r>
              <a:rPr lang="en-I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just J&amp;K </a:t>
            </a:r>
            <a:r>
              <a:rPr lang="en-I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 2018.</a:t>
            </a: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marR="0" indent="-2857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en-IN" sz="200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35619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whOPk5LQBK55gPyYWXd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heme/theme1.xml><?xml version="1.0" encoding="utf-8"?>
<a:theme xmlns:a="http://schemas.openxmlformats.org/drawingml/2006/main" name="1_Whit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TL_template_new" id="{B63B2276-EC30-1F43-9C76-09EB8FBB2A52}" vid="{7CAE3B39-EFA4-B24F-A453-4650E745A60D}"/>
    </a:ext>
  </a:extLst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6DD68DC-16A5-43C8-B667-0CF65C0526D2}" vid="{44B5F4E2-2E9E-4FDC-B9E6-43078D118CB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43859</TotalTime>
  <Words>1166</Words>
  <Application>Microsoft Macintosh PowerPoint</Application>
  <PresentationFormat>Widescreen</PresentationFormat>
  <Paragraphs>379</Paragraphs>
  <Slides>27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Gotham Extra Light</vt:lpstr>
      <vt:lpstr>Helvetica Neue Medium</vt:lpstr>
      <vt:lpstr>Times New Roman</vt:lpstr>
      <vt:lpstr>宋体</vt:lpstr>
      <vt:lpstr>1_White Theme</vt:lpstr>
      <vt:lpstr>Theme1</vt:lpstr>
      <vt:lpstr>think-cell Slide</vt:lpstr>
      <vt:lpstr>Sensron+ </vt:lpstr>
      <vt:lpstr>About Us</vt:lpstr>
      <vt:lpstr>We are STL, a unique silicon to software company, unparalleled in the world</vt:lpstr>
      <vt:lpstr>We have the experience and  the expertise</vt:lpstr>
      <vt:lpstr>PowerPoint Presentation</vt:lpstr>
      <vt:lpstr>Customer Base</vt:lpstr>
      <vt:lpstr>Customer Base</vt:lpstr>
      <vt:lpstr>PowerPoint Presentation</vt:lpstr>
      <vt:lpstr>Concern Areas</vt:lpstr>
      <vt:lpstr>Concern Areas</vt:lpstr>
      <vt:lpstr>STL One Stop Solution</vt:lpstr>
      <vt:lpstr>PowerPoint Presentation</vt:lpstr>
      <vt:lpstr>Border Security Concerns</vt:lpstr>
      <vt:lpstr>Border Security Concerns</vt:lpstr>
      <vt:lpstr>Border Security Concerns</vt:lpstr>
      <vt:lpstr>PowerPoint Presentation</vt:lpstr>
      <vt:lpstr>PowerPoint Presentation</vt:lpstr>
      <vt:lpstr>PowerPoint Presentation</vt:lpstr>
      <vt:lpstr>PowerPoint Presentation</vt:lpstr>
      <vt:lpstr>Uniqueness of Solution</vt:lpstr>
      <vt:lpstr>PowerPoint Presentation</vt:lpstr>
      <vt:lpstr>Uniqueness of Solution</vt:lpstr>
      <vt:lpstr>PowerPoint Presentation</vt:lpstr>
      <vt:lpstr>STL’s KEY:</vt:lpstr>
      <vt:lpstr>PowerPoint Presentation</vt:lpstr>
      <vt:lpstr>PowerPoint Presentation</vt:lpstr>
      <vt:lpstr>Technology Partner Ecosystem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GDKol3</dc:creator>
  <cp:lastModifiedBy>Microsoft Office User</cp:lastModifiedBy>
  <cp:revision>2028</cp:revision>
  <cp:lastPrinted>2017-05-12T10:02:37Z</cp:lastPrinted>
  <dcterms:created xsi:type="dcterms:W3CDTF">2017-04-08T06:04:47Z</dcterms:created>
  <dcterms:modified xsi:type="dcterms:W3CDTF">2019-10-28T15:21:27Z</dcterms:modified>
</cp:coreProperties>
</file>